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82" r:id="rId4"/>
    <p:sldId id="295" r:id="rId5"/>
    <p:sldId id="259" r:id="rId6"/>
    <p:sldId id="288" r:id="rId7"/>
    <p:sldId id="289" r:id="rId8"/>
    <p:sldId id="290" r:id="rId9"/>
    <p:sldId id="271" r:id="rId10"/>
    <p:sldId id="266" r:id="rId11"/>
    <p:sldId id="292" r:id="rId12"/>
    <p:sldId id="293" r:id="rId13"/>
    <p:sldId id="294" r:id="rId14"/>
    <p:sldId id="274" r:id="rId15"/>
    <p:sldId id="257" r:id="rId16"/>
    <p:sldId id="26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04040"/>
    <a:srgbClr val="C7B1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202B0CA-FC54-4496-8BCA-5EF66A818D29}" styleName="Estilo E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Estilo Claro 1 - Ênfas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210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wmf>
</file>

<file path=ppt/media/image12.png>
</file>

<file path=ppt/media/image13.wmf>
</file>

<file path=ppt/media/image14.png>
</file>

<file path=ppt/media/image15.png>
</file>

<file path=ppt/media/image16.png>
</file>

<file path=ppt/media/image17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m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8859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FB4740E-AF05-47EC-9D47-C84D756B989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035277" y="3544530"/>
            <a:ext cx="5437239" cy="3313471"/>
          </a:xfrm>
          <a:custGeom>
            <a:avLst/>
            <a:gdLst>
              <a:gd name="connsiteX0" fmla="*/ 0 w 5437239"/>
              <a:gd name="connsiteY0" fmla="*/ 0 h 3313471"/>
              <a:gd name="connsiteX1" fmla="*/ 5437239 w 5437239"/>
              <a:gd name="connsiteY1" fmla="*/ 0 h 3313471"/>
              <a:gd name="connsiteX2" fmla="*/ 5437239 w 5437239"/>
              <a:gd name="connsiteY2" fmla="*/ 3313471 h 3313471"/>
              <a:gd name="connsiteX3" fmla="*/ 0 w 5437239"/>
              <a:gd name="connsiteY3" fmla="*/ 3313471 h 3313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7239" h="3313471">
                <a:moveTo>
                  <a:pt x="0" y="0"/>
                </a:moveTo>
                <a:lnTo>
                  <a:pt x="5437239" y="0"/>
                </a:lnTo>
                <a:lnTo>
                  <a:pt x="5437239" y="3313471"/>
                </a:lnTo>
                <a:lnTo>
                  <a:pt x="0" y="331347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270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91E3D08-AF76-4780-9E81-68818A9B9AD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8425" y="1020548"/>
            <a:ext cx="4064000" cy="2738652"/>
          </a:xfrm>
          <a:custGeom>
            <a:avLst/>
            <a:gdLst>
              <a:gd name="connsiteX0" fmla="*/ 0 w 4064000"/>
              <a:gd name="connsiteY0" fmla="*/ 0 h 2738652"/>
              <a:gd name="connsiteX1" fmla="*/ 4064000 w 4064000"/>
              <a:gd name="connsiteY1" fmla="*/ 0 h 2738652"/>
              <a:gd name="connsiteX2" fmla="*/ 4064000 w 4064000"/>
              <a:gd name="connsiteY2" fmla="*/ 2738652 h 2738652"/>
              <a:gd name="connsiteX3" fmla="*/ 0 w 4064000"/>
              <a:gd name="connsiteY3" fmla="*/ 2738652 h 27386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064000" h="2738652">
                <a:moveTo>
                  <a:pt x="0" y="0"/>
                </a:moveTo>
                <a:lnTo>
                  <a:pt x="4064000" y="0"/>
                </a:lnTo>
                <a:lnTo>
                  <a:pt x="4064000" y="2738652"/>
                </a:lnTo>
                <a:lnTo>
                  <a:pt x="0" y="273865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04C73DD4-91A3-48F8-8B57-303042A155B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742426" y="1969454"/>
            <a:ext cx="2044455" cy="2602546"/>
          </a:xfrm>
          <a:custGeom>
            <a:avLst/>
            <a:gdLst>
              <a:gd name="connsiteX0" fmla="*/ 0 w 2044455"/>
              <a:gd name="connsiteY0" fmla="*/ 0 h 2602546"/>
              <a:gd name="connsiteX1" fmla="*/ 2044455 w 2044455"/>
              <a:gd name="connsiteY1" fmla="*/ 0 h 2602546"/>
              <a:gd name="connsiteX2" fmla="*/ 2044455 w 2044455"/>
              <a:gd name="connsiteY2" fmla="*/ 2602546 h 2602546"/>
              <a:gd name="connsiteX3" fmla="*/ 0 w 2044455"/>
              <a:gd name="connsiteY3" fmla="*/ 2602546 h 2602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4455" h="2602546">
                <a:moveTo>
                  <a:pt x="0" y="0"/>
                </a:moveTo>
                <a:lnTo>
                  <a:pt x="2044455" y="0"/>
                </a:lnTo>
                <a:lnTo>
                  <a:pt x="2044455" y="2602546"/>
                </a:lnTo>
                <a:lnTo>
                  <a:pt x="0" y="26025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89A8EBC6-F45A-4270-9021-86976C5E33E3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697969" y="3759200"/>
            <a:ext cx="2044455" cy="2602546"/>
          </a:xfrm>
          <a:custGeom>
            <a:avLst/>
            <a:gdLst>
              <a:gd name="connsiteX0" fmla="*/ 0 w 2044455"/>
              <a:gd name="connsiteY0" fmla="*/ 0 h 2602546"/>
              <a:gd name="connsiteX1" fmla="*/ 2044455 w 2044455"/>
              <a:gd name="connsiteY1" fmla="*/ 0 h 2602546"/>
              <a:gd name="connsiteX2" fmla="*/ 2044455 w 2044455"/>
              <a:gd name="connsiteY2" fmla="*/ 2602546 h 2602546"/>
              <a:gd name="connsiteX3" fmla="*/ 0 w 2044455"/>
              <a:gd name="connsiteY3" fmla="*/ 2602546 h 26025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44455" h="2602546">
                <a:moveTo>
                  <a:pt x="0" y="0"/>
                </a:moveTo>
                <a:lnTo>
                  <a:pt x="2044455" y="0"/>
                </a:lnTo>
                <a:lnTo>
                  <a:pt x="2044455" y="2602546"/>
                </a:lnTo>
                <a:lnTo>
                  <a:pt x="0" y="260254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925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2875914-A5A2-4915-9A42-E2113294CFE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890000" y="1020548"/>
            <a:ext cx="3302000" cy="4816904"/>
          </a:xfrm>
          <a:custGeom>
            <a:avLst/>
            <a:gdLst>
              <a:gd name="connsiteX0" fmla="*/ 0 w 3302000"/>
              <a:gd name="connsiteY0" fmla="*/ 0 h 4816904"/>
              <a:gd name="connsiteX1" fmla="*/ 3302000 w 3302000"/>
              <a:gd name="connsiteY1" fmla="*/ 0 h 4816904"/>
              <a:gd name="connsiteX2" fmla="*/ 3302000 w 3302000"/>
              <a:gd name="connsiteY2" fmla="*/ 4816904 h 4816904"/>
              <a:gd name="connsiteX3" fmla="*/ 0 w 3302000"/>
              <a:gd name="connsiteY3" fmla="*/ 4816904 h 4816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02000" h="4816904">
                <a:moveTo>
                  <a:pt x="0" y="0"/>
                </a:moveTo>
                <a:lnTo>
                  <a:pt x="3302000" y="0"/>
                </a:lnTo>
                <a:lnTo>
                  <a:pt x="3302000" y="4816904"/>
                </a:lnTo>
                <a:lnTo>
                  <a:pt x="0" y="481690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0172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32BF46D-1AFB-44FA-A07B-A25FF0AE340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46240" y="0"/>
            <a:ext cx="3972560" cy="4785360"/>
          </a:xfrm>
          <a:custGeom>
            <a:avLst/>
            <a:gdLst>
              <a:gd name="connsiteX0" fmla="*/ 0 w 3972560"/>
              <a:gd name="connsiteY0" fmla="*/ 0 h 4785360"/>
              <a:gd name="connsiteX1" fmla="*/ 3972560 w 3972560"/>
              <a:gd name="connsiteY1" fmla="*/ 0 h 4785360"/>
              <a:gd name="connsiteX2" fmla="*/ 3972560 w 3972560"/>
              <a:gd name="connsiteY2" fmla="*/ 4785360 h 4785360"/>
              <a:gd name="connsiteX3" fmla="*/ 0 w 3972560"/>
              <a:gd name="connsiteY3" fmla="*/ 4785360 h 4785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972560" h="4785360">
                <a:moveTo>
                  <a:pt x="0" y="0"/>
                </a:moveTo>
                <a:lnTo>
                  <a:pt x="3972560" y="0"/>
                </a:lnTo>
                <a:lnTo>
                  <a:pt x="3972560" y="4785360"/>
                </a:lnTo>
                <a:lnTo>
                  <a:pt x="0" y="478536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47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9444312-F602-4FAD-9B86-7ECDF80BA19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438400" y="1742440"/>
            <a:ext cx="8148320" cy="3373120"/>
          </a:xfrm>
          <a:custGeom>
            <a:avLst/>
            <a:gdLst>
              <a:gd name="connsiteX0" fmla="*/ 0 w 8148320"/>
              <a:gd name="connsiteY0" fmla="*/ 0 h 3373120"/>
              <a:gd name="connsiteX1" fmla="*/ 8148320 w 8148320"/>
              <a:gd name="connsiteY1" fmla="*/ 0 h 3373120"/>
              <a:gd name="connsiteX2" fmla="*/ 8148320 w 8148320"/>
              <a:gd name="connsiteY2" fmla="*/ 3373120 h 3373120"/>
              <a:gd name="connsiteX3" fmla="*/ 0 w 8148320"/>
              <a:gd name="connsiteY3" fmla="*/ 3373120 h 3373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148320" h="3373120">
                <a:moveTo>
                  <a:pt x="0" y="0"/>
                </a:moveTo>
                <a:lnTo>
                  <a:pt x="8148320" y="0"/>
                </a:lnTo>
                <a:lnTo>
                  <a:pt x="8148320" y="3373120"/>
                </a:lnTo>
                <a:lnTo>
                  <a:pt x="0" y="33731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300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FBA29013-1E57-4AB3-99AD-3FE052CC3E2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056640" y="1234440"/>
            <a:ext cx="4389120" cy="4389120"/>
          </a:xfrm>
          <a:custGeom>
            <a:avLst/>
            <a:gdLst>
              <a:gd name="connsiteX0" fmla="*/ 0 w 4389120"/>
              <a:gd name="connsiteY0" fmla="*/ 0 h 4389120"/>
              <a:gd name="connsiteX1" fmla="*/ 4389120 w 4389120"/>
              <a:gd name="connsiteY1" fmla="*/ 0 h 4389120"/>
              <a:gd name="connsiteX2" fmla="*/ 4389120 w 4389120"/>
              <a:gd name="connsiteY2" fmla="*/ 4389120 h 4389120"/>
              <a:gd name="connsiteX3" fmla="*/ 0 w 4389120"/>
              <a:gd name="connsiteY3" fmla="*/ 4389120 h 43891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89120" h="4389120">
                <a:moveTo>
                  <a:pt x="0" y="0"/>
                </a:moveTo>
                <a:lnTo>
                  <a:pt x="4389120" y="0"/>
                </a:lnTo>
                <a:lnTo>
                  <a:pt x="4389120" y="4389120"/>
                </a:lnTo>
                <a:lnTo>
                  <a:pt x="0" y="438912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394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B72E47A-6608-4CE2-B14D-2E15B6D03BD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316258" y="0"/>
            <a:ext cx="4130040" cy="4130040"/>
          </a:xfrm>
          <a:custGeom>
            <a:avLst/>
            <a:gdLst>
              <a:gd name="connsiteX0" fmla="*/ 0 w 4130040"/>
              <a:gd name="connsiteY0" fmla="*/ 0 h 4130040"/>
              <a:gd name="connsiteX1" fmla="*/ 4130040 w 4130040"/>
              <a:gd name="connsiteY1" fmla="*/ 0 h 4130040"/>
              <a:gd name="connsiteX2" fmla="*/ 4130040 w 4130040"/>
              <a:gd name="connsiteY2" fmla="*/ 4130040 h 4130040"/>
              <a:gd name="connsiteX3" fmla="*/ 0 w 4130040"/>
              <a:gd name="connsiteY3" fmla="*/ 4130040 h 413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0040" h="4130040">
                <a:moveTo>
                  <a:pt x="0" y="0"/>
                </a:moveTo>
                <a:lnTo>
                  <a:pt x="4130040" y="0"/>
                </a:lnTo>
                <a:lnTo>
                  <a:pt x="4130040" y="4130040"/>
                </a:lnTo>
                <a:lnTo>
                  <a:pt x="0" y="41300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36A7B170-0DF6-4162-9D18-80CE5908AD1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5702" y="2727960"/>
            <a:ext cx="4130040" cy="4130040"/>
          </a:xfrm>
          <a:custGeom>
            <a:avLst/>
            <a:gdLst>
              <a:gd name="connsiteX0" fmla="*/ 0 w 4130040"/>
              <a:gd name="connsiteY0" fmla="*/ 0 h 4130040"/>
              <a:gd name="connsiteX1" fmla="*/ 4130040 w 4130040"/>
              <a:gd name="connsiteY1" fmla="*/ 0 h 4130040"/>
              <a:gd name="connsiteX2" fmla="*/ 4130040 w 4130040"/>
              <a:gd name="connsiteY2" fmla="*/ 4130040 h 4130040"/>
              <a:gd name="connsiteX3" fmla="*/ 0 w 4130040"/>
              <a:gd name="connsiteY3" fmla="*/ 4130040 h 4130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130040" h="4130040">
                <a:moveTo>
                  <a:pt x="0" y="0"/>
                </a:moveTo>
                <a:lnTo>
                  <a:pt x="4130040" y="0"/>
                </a:lnTo>
                <a:lnTo>
                  <a:pt x="4130040" y="4130040"/>
                </a:lnTo>
                <a:lnTo>
                  <a:pt x="0" y="413004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281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E201D0C-002C-49D5-BA47-BF634F5E8B1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868160" cy="6868160"/>
          </a:xfrm>
          <a:custGeom>
            <a:avLst/>
            <a:gdLst>
              <a:gd name="connsiteX0" fmla="*/ 0 w 6868160"/>
              <a:gd name="connsiteY0" fmla="*/ 0 h 6868160"/>
              <a:gd name="connsiteX1" fmla="*/ 6868160 w 6868160"/>
              <a:gd name="connsiteY1" fmla="*/ 0 h 6868160"/>
              <a:gd name="connsiteX2" fmla="*/ 6868160 w 6868160"/>
              <a:gd name="connsiteY2" fmla="*/ 6868160 h 6868160"/>
              <a:gd name="connsiteX3" fmla="*/ 0 w 6868160"/>
              <a:gd name="connsiteY3" fmla="*/ 6868160 h 686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868160" h="6868160">
                <a:moveTo>
                  <a:pt x="0" y="0"/>
                </a:moveTo>
                <a:lnTo>
                  <a:pt x="6868160" y="0"/>
                </a:lnTo>
                <a:lnTo>
                  <a:pt x="6868160" y="6868160"/>
                </a:lnTo>
                <a:lnTo>
                  <a:pt x="0" y="686816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709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BC9D99D-AF63-4E4D-8091-1329B02AAE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622385" y="1423687"/>
            <a:ext cx="2866663" cy="4085863"/>
          </a:xfrm>
          <a:custGeom>
            <a:avLst/>
            <a:gdLst>
              <a:gd name="connsiteX0" fmla="*/ 0 w 2866663"/>
              <a:gd name="connsiteY0" fmla="*/ 0 h 4085863"/>
              <a:gd name="connsiteX1" fmla="*/ 2866663 w 2866663"/>
              <a:gd name="connsiteY1" fmla="*/ 0 h 4085863"/>
              <a:gd name="connsiteX2" fmla="*/ 2866663 w 2866663"/>
              <a:gd name="connsiteY2" fmla="*/ 4085863 h 4085863"/>
              <a:gd name="connsiteX3" fmla="*/ 0 w 2866663"/>
              <a:gd name="connsiteY3" fmla="*/ 4085863 h 4085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6663" h="4085863">
                <a:moveTo>
                  <a:pt x="0" y="0"/>
                </a:moveTo>
                <a:lnTo>
                  <a:pt x="2866663" y="0"/>
                </a:lnTo>
                <a:lnTo>
                  <a:pt x="2866663" y="4085863"/>
                </a:lnTo>
                <a:lnTo>
                  <a:pt x="0" y="40858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E6512888-89AB-4A4C-A28A-B4019C51856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89049" y="1423686"/>
            <a:ext cx="2866663" cy="4085863"/>
          </a:xfrm>
          <a:custGeom>
            <a:avLst/>
            <a:gdLst>
              <a:gd name="connsiteX0" fmla="*/ 0 w 2866663"/>
              <a:gd name="connsiteY0" fmla="*/ 0 h 4085863"/>
              <a:gd name="connsiteX1" fmla="*/ 2866663 w 2866663"/>
              <a:gd name="connsiteY1" fmla="*/ 0 h 4085863"/>
              <a:gd name="connsiteX2" fmla="*/ 2866663 w 2866663"/>
              <a:gd name="connsiteY2" fmla="*/ 4085863 h 4085863"/>
              <a:gd name="connsiteX3" fmla="*/ 0 w 2866663"/>
              <a:gd name="connsiteY3" fmla="*/ 4085863 h 4085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6663" h="4085863">
                <a:moveTo>
                  <a:pt x="0" y="0"/>
                </a:moveTo>
                <a:lnTo>
                  <a:pt x="2866663" y="0"/>
                </a:lnTo>
                <a:lnTo>
                  <a:pt x="2866663" y="4085863"/>
                </a:lnTo>
                <a:lnTo>
                  <a:pt x="0" y="40858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1404BF0E-5CD8-4573-A3EC-4627578B7A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355711" y="1423686"/>
            <a:ext cx="2866663" cy="4085863"/>
          </a:xfrm>
          <a:custGeom>
            <a:avLst/>
            <a:gdLst>
              <a:gd name="connsiteX0" fmla="*/ 0 w 2866663"/>
              <a:gd name="connsiteY0" fmla="*/ 0 h 4085863"/>
              <a:gd name="connsiteX1" fmla="*/ 2866663 w 2866663"/>
              <a:gd name="connsiteY1" fmla="*/ 0 h 4085863"/>
              <a:gd name="connsiteX2" fmla="*/ 2866663 w 2866663"/>
              <a:gd name="connsiteY2" fmla="*/ 4085863 h 4085863"/>
              <a:gd name="connsiteX3" fmla="*/ 0 w 2866663"/>
              <a:gd name="connsiteY3" fmla="*/ 4085863 h 40858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6663" h="4085863">
                <a:moveTo>
                  <a:pt x="0" y="0"/>
                </a:moveTo>
                <a:lnTo>
                  <a:pt x="2866663" y="0"/>
                </a:lnTo>
                <a:lnTo>
                  <a:pt x="2866663" y="4085863"/>
                </a:lnTo>
                <a:lnTo>
                  <a:pt x="0" y="4085863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974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1A3B592F-FC06-4F05-941E-8145E76E4E9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2820" y="993556"/>
            <a:ext cx="4703180" cy="4870888"/>
          </a:xfrm>
          <a:custGeom>
            <a:avLst/>
            <a:gdLst>
              <a:gd name="connsiteX0" fmla="*/ 0 w 4703180"/>
              <a:gd name="connsiteY0" fmla="*/ 0 h 4870888"/>
              <a:gd name="connsiteX1" fmla="*/ 4703180 w 4703180"/>
              <a:gd name="connsiteY1" fmla="*/ 0 h 4870888"/>
              <a:gd name="connsiteX2" fmla="*/ 4703180 w 4703180"/>
              <a:gd name="connsiteY2" fmla="*/ 4870888 h 4870888"/>
              <a:gd name="connsiteX3" fmla="*/ 0 w 4703180"/>
              <a:gd name="connsiteY3" fmla="*/ 4870888 h 48708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180" h="4870888">
                <a:moveTo>
                  <a:pt x="0" y="0"/>
                </a:moveTo>
                <a:lnTo>
                  <a:pt x="4703180" y="0"/>
                </a:lnTo>
                <a:lnTo>
                  <a:pt x="4703180" y="4870888"/>
                </a:lnTo>
                <a:lnTo>
                  <a:pt x="0" y="4870888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885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17D88F1A-1ED1-4F59-A922-0034D87E953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57601" y="0"/>
            <a:ext cx="8534400" cy="6858000"/>
          </a:xfrm>
          <a:custGeom>
            <a:avLst/>
            <a:gdLst>
              <a:gd name="connsiteX0" fmla="*/ 0 w 8534400"/>
              <a:gd name="connsiteY0" fmla="*/ 0 h 6858000"/>
              <a:gd name="connsiteX1" fmla="*/ 8534400 w 8534400"/>
              <a:gd name="connsiteY1" fmla="*/ 0 h 6858000"/>
              <a:gd name="connsiteX2" fmla="*/ 8534400 w 8534400"/>
              <a:gd name="connsiteY2" fmla="*/ 6858000 h 6858000"/>
              <a:gd name="connsiteX3" fmla="*/ 0 w 8534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34400" h="6858000">
                <a:moveTo>
                  <a:pt x="0" y="0"/>
                </a:moveTo>
                <a:lnTo>
                  <a:pt x="8534400" y="0"/>
                </a:lnTo>
                <a:lnTo>
                  <a:pt x="85344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0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8C96D618-5256-4908-963C-5D75A1B77CB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452302" y="1643605"/>
            <a:ext cx="7390756" cy="4193847"/>
          </a:xfrm>
          <a:custGeom>
            <a:avLst/>
            <a:gdLst>
              <a:gd name="connsiteX0" fmla="*/ 0 w 7390756"/>
              <a:gd name="connsiteY0" fmla="*/ 0 h 4193847"/>
              <a:gd name="connsiteX1" fmla="*/ 7390756 w 7390756"/>
              <a:gd name="connsiteY1" fmla="*/ 0 h 4193847"/>
              <a:gd name="connsiteX2" fmla="*/ 7390756 w 7390756"/>
              <a:gd name="connsiteY2" fmla="*/ 4193847 h 4193847"/>
              <a:gd name="connsiteX3" fmla="*/ 0 w 7390756"/>
              <a:gd name="connsiteY3" fmla="*/ 4193847 h 41938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390756" h="4193847">
                <a:moveTo>
                  <a:pt x="0" y="0"/>
                </a:moveTo>
                <a:lnTo>
                  <a:pt x="7390756" y="0"/>
                </a:lnTo>
                <a:lnTo>
                  <a:pt x="7390756" y="4193847"/>
                </a:lnTo>
                <a:lnTo>
                  <a:pt x="0" y="419384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42388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01F327BA-DC1D-4D14-A8CD-6A95AD11D01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" y="2175492"/>
            <a:ext cx="6054070" cy="1737360"/>
          </a:xfrm>
          <a:custGeom>
            <a:avLst/>
            <a:gdLst>
              <a:gd name="connsiteX0" fmla="*/ 0 w 6054070"/>
              <a:gd name="connsiteY0" fmla="*/ 0 h 1737360"/>
              <a:gd name="connsiteX1" fmla="*/ 6054070 w 6054070"/>
              <a:gd name="connsiteY1" fmla="*/ 0 h 1737360"/>
              <a:gd name="connsiteX2" fmla="*/ 6054070 w 6054070"/>
              <a:gd name="connsiteY2" fmla="*/ 1737360 h 1737360"/>
              <a:gd name="connsiteX3" fmla="*/ 0 w 6054070"/>
              <a:gd name="connsiteY3" fmla="*/ 1737360 h 1737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54070" h="1737360">
                <a:moveTo>
                  <a:pt x="0" y="0"/>
                </a:moveTo>
                <a:lnTo>
                  <a:pt x="6054070" y="0"/>
                </a:lnTo>
                <a:lnTo>
                  <a:pt x="6054070" y="1737360"/>
                </a:lnTo>
                <a:lnTo>
                  <a:pt x="0" y="173736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97ED846-FDAB-4B70-916F-F2553A587B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37930" y="3990310"/>
            <a:ext cx="6054070" cy="1737360"/>
          </a:xfrm>
          <a:custGeom>
            <a:avLst/>
            <a:gdLst>
              <a:gd name="connsiteX0" fmla="*/ 0 w 6054070"/>
              <a:gd name="connsiteY0" fmla="*/ 0 h 1737360"/>
              <a:gd name="connsiteX1" fmla="*/ 6054070 w 6054070"/>
              <a:gd name="connsiteY1" fmla="*/ 0 h 1737360"/>
              <a:gd name="connsiteX2" fmla="*/ 6054070 w 6054070"/>
              <a:gd name="connsiteY2" fmla="*/ 1737360 h 1737360"/>
              <a:gd name="connsiteX3" fmla="*/ 0 w 6054070"/>
              <a:gd name="connsiteY3" fmla="*/ 1737360 h 1737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54070" h="1737360">
                <a:moveTo>
                  <a:pt x="0" y="0"/>
                </a:moveTo>
                <a:lnTo>
                  <a:pt x="6054070" y="0"/>
                </a:lnTo>
                <a:lnTo>
                  <a:pt x="6054070" y="1737360"/>
                </a:lnTo>
                <a:lnTo>
                  <a:pt x="0" y="173736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19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DCEF133E-4307-4223-A4D3-B6424A46336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07690" y="1032387"/>
            <a:ext cx="3480620" cy="4793226"/>
          </a:xfrm>
          <a:custGeom>
            <a:avLst/>
            <a:gdLst>
              <a:gd name="connsiteX0" fmla="*/ 0 w 3480620"/>
              <a:gd name="connsiteY0" fmla="*/ 0 h 4793226"/>
              <a:gd name="connsiteX1" fmla="*/ 3480620 w 3480620"/>
              <a:gd name="connsiteY1" fmla="*/ 0 h 4793226"/>
              <a:gd name="connsiteX2" fmla="*/ 3480620 w 3480620"/>
              <a:gd name="connsiteY2" fmla="*/ 4793226 h 4793226"/>
              <a:gd name="connsiteX3" fmla="*/ 0 w 3480620"/>
              <a:gd name="connsiteY3" fmla="*/ 4793226 h 4793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80620" h="4793226">
                <a:moveTo>
                  <a:pt x="0" y="0"/>
                </a:moveTo>
                <a:lnTo>
                  <a:pt x="3480620" y="0"/>
                </a:lnTo>
                <a:lnTo>
                  <a:pt x="3480620" y="4793226"/>
                </a:lnTo>
                <a:lnTo>
                  <a:pt x="0" y="479322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88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E471F9D-5351-46DF-9AAA-A889E5D107D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75871" y="1313082"/>
            <a:ext cx="3736258" cy="4158094"/>
          </a:xfrm>
          <a:custGeom>
            <a:avLst/>
            <a:gdLst>
              <a:gd name="connsiteX0" fmla="*/ 0 w 3736258"/>
              <a:gd name="connsiteY0" fmla="*/ 0 h 4158094"/>
              <a:gd name="connsiteX1" fmla="*/ 3736258 w 3736258"/>
              <a:gd name="connsiteY1" fmla="*/ 0 h 4158094"/>
              <a:gd name="connsiteX2" fmla="*/ 3736258 w 3736258"/>
              <a:gd name="connsiteY2" fmla="*/ 4158094 h 4158094"/>
              <a:gd name="connsiteX3" fmla="*/ 0 w 3736258"/>
              <a:gd name="connsiteY3" fmla="*/ 4158094 h 4158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36258" h="4158094">
                <a:moveTo>
                  <a:pt x="0" y="0"/>
                </a:moveTo>
                <a:lnTo>
                  <a:pt x="3736258" y="0"/>
                </a:lnTo>
                <a:lnTo>
                  <a:pt x="3736258" y="4158094"/>
                </a:lnTo>
                <a:lnTo>
                  <a:pt x="0" y="415809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239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3F6D97F3-398C-4C6D-BEF3-725198893B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70787" y="0"/>
            <a:ext cx="2625214" cy="6858000"/>
          </a:xfrm>
          <a:custGeom>
            <a:avLst/>
            <a:gdLst>
              <a:gd name="connsiteX0" fmla="*/ 0 w 2625214"/>
              <a:gd name="connsiteY0" fmla="*/ 0 h 6858000"/>
              <a:gd name="connsiteX1" fmla="*/ 2625214 w 2625214"/>
              <a:gd name="connsiteY1" fmla="*/ 0 h 6858000"/>
              <a:gd name="connsiteX2" fmla="*/ 2625214 w 2625214"/>
              <a:gd name="connsiteY2" fmla="*/ 6858000 h 6858000"/>
              <a:gd name="connsiteX3" fmla="*/ 0 w 262521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25214" h="6858000">
                <a:moveTo>
                  <a:pt x="0" y="0"/>
                </a:moveTo>
                <a:lnTo>
                  <a:pt x="2625214" y="0"/>
                </a:lnTo>
                <a:lnTo>
                  <a:pt x="2625214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2635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6D30C57-0857-4C52-B180-B9D99CAC5C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658085" y="1602658"/>
            <a:ext cx="2390442" cy="3652684"/>
          </a:xfrm>
          <a:custGeom>
            <a:avLst/>
            <a:gdLst>
              <a:gd name="connsiteX0" fmla="*/ 0 w 2390442"/>
              <a:gd name="connsiteY0" fmla="*/ 0 h 3652684"/>
              <a:gd name="connsiteX1" fmla="*/ 2390442 w 2390442"/>
              <a:gd name="connsiteY1" fmla="*/ 0 h 3652684"/>
              <a:gd name="connsiteX2" fmla="*/ 2390442 w 2390442"/>
              <a:gd name="connsiteY2" fmla="*/ 3652684 h 3652684"/>
              <a:gd name="connsiteX3" fmla="*/ 0 w 2390442"/>
              <a:gd name="connsiteY3" fmla="*/ 3652684 h 3652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0442" h="3652684">
                <a:moveTo>
                  <a:pt x="0" y="0"/>
                </a:moveTo>
                <a:lnTo>
                  <a:pt x="2390442" y="0"/>
                </a:lnTo>
                <a:lnTo>
                  <a:pt x="2390442" y="3652684"/>
                </a:lnTo>
                <a:lnTo>
                  <a:pt x="0" y="3652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9D44B5B-E181-4DB4-B2B9-407B3655C70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126718" y="1602658"/>
            <a:ext cx="2390442" cy="3652684"/>
          </a:xfrm>
          <a:custGeom>
            <a:avLst/>
            <a:gdLst>
              <a:gd name="connsiteX0" fmla="*/ 0 w 2390442"/>
              <a:gd name="connsiteY0" fmla="*/ 0 h 3652684"/>
              <a:gd name="connsiteX1" fmla="*/ 2390442 w 2390442"/>
              <a:gd name="connsiteY1" fmla="*/ 0 h 3652684"/>
              <a:gd name="connsiteX2" fmla="*/ 2390442 w 2390442"/>
              <a:gd name="connsiteY2" fmla="*/ 3652684 h 3652684"/>
              <a:gd name="connsiteX3" fmla="*/ 0 w 2390442"/>
              <a:gd name="connsiteY3" fmla="*/ 3652684 h 3652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0442" h="3652684">
                <a:moveTo>
                  <a:pt x="0" y="0"/>
                </a:moveTo>
                <a:lnTo>
                  <a:pt x="2390442" y="0"/>
                </a:lnTo>
                <a:lnTo>
                  <a:pt x="2390442" y="3652684"/>
                </a:lnTo>
                <a:lnTo>
                  <a:pt x="0" y="3652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AF7ED3C3-B3F1-4A61-BA26-28B11F3D2EB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12106" y="1602658"/>
            <a:ext cx="2390442" cy="3652684"/>
          </a:xfrm>
          <a:custGeom>
            <a:avLst/>
            <a:gdLst>
              <a:gd name="connsiteX0" fmla="*/ 0 w 2390442"/>
              <a:gd name="connsiteY0" fmla="*/ 0 h 3652684"/>
              <a:gd name="connsiteX1" fmla="*/ 2390442 w 2390442"/>
              <a:gd name="connsiteY1" fmla="*/ 0 h 3652684"/>
              <a:gd name="connsiteX2" fmla="*/ 2390442 w 2390442"/>
              <a:gd name="connsiteY2" fmla="*/ 3652684 h 3652684"/>
              <a:gd name="connsiteX3" fmla="*/ 0 w 2390442"/>
              <a:gd name="connsiteY3" fmla="*/ 3652684 h 36526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90442" h="3652684">
                <a:moveTo>
                  <a:pt x="0" y="0"/>
                </a:moveTo>
                <a:lnTo>
                  <a:pt x="2390442" y="0"/>
                </a:lnTo>
                <a:lnTo>
                  <a:pt x="2390442" y="3652684"/>
                </a:lnTo>
                <a:lnTo>
                  <a:pt x="0" y="3652684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59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A75A7FE4-1478-46A4-88FB-BAE1D9C4D74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297840"/>
            <a:ext cx="3539612" cy="3539612"/>
          </a:xfrm>
          <a:custGeom>
            <a:avLst/>
            <a:gdLst>
              <a:gd name="connsiteX0" fmla="*/ 0 w 3539612"/>
              <a:gd name="connsiteY0" fmla="*/ 0 h 3539612"/>
              <a:gd name="connsiteX1" fmla="*/ 3539612 w 3539612"/>
              <a:gd name="connsiteY1" fmla="*/ 0 h 3539612"/>
              <a:gd name="connsiteX2" fmla="*/ 3539612 w 3539612"/>
              <a:gd name="connsiteY2" fmla="*/ 3539612 h 3539612"/>
              <a:gd name="connsiteX3" fmla="*/ 0 w 3539612"/>
              <a:gd name="connsiteY3" fmla="*/ 3539612 h 3539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9612" h="3539612">
                <a:moveTo>
                  <a:pt x="0" y="0"/>
                </a:moveTo>
                <a:lnTo>
                  <a:pt x="3539612" y="0"/>
                </a:lnTo>
                <a:lnTo>
                  <a:pt x="3539612" y="3539612"/>
                </a:lnTo>
                <a:lnTo>
                  <a:pt x="0" y="35396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87AC9FB-D25B-4767-A4A1-BC28913C4B9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52388" y="2297840"/>
            <a:ext cx="3539612" cy="3539612"/>
          </a:xfrm>
          <a:custGeom>
            <a:avLst/>
            <a:gdLst>
              <a:gd name="connsiteX0" fmla="*/ 0 w 3539612"/>
              <a:gd name="connsiteY0" fmla="*/ 0 h 3539612"/>
              <a:gd name="connsiteX1" fmla="*/ 3539612 w 3539612"/>
              <a:gd name="connsiteY1" fmla="*/ 0 h 3539612"/>
              <a:gd name="connsiteX2" fmla="*/ 3539612 w 3539612"/>
              <a:gd name="connsiteY2" fmla="*/ 3539612 h 3539612"/>
              <a:gd name="connsiteX3" fmla="*/ 0 w 3539612"/>
              <a:gd name="connsiteY3" fmla="*/ 3539612 h 35396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39612" h="3539612">
                <a:moveTo>
                  <a:pt x="0" y="0"/>
                </a:moveTo>
                <a:lnTo>
                  <a:pt x="3539612" y="0"/>
                </a:lnTo>
                <a:lnTo>
                  <a:pt x="3539612" y="3539612"/>
                </a:lnTo>
                <a:lnTo>
                  <a:pt x="0" y="3539612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585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46661861-CDA5-49C4-A625-8F32907E8C4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6096000" cy="6858000"/>
          </a:xfrm>
          <a:custGeom>
            <a:avLst/>
            <a:gdLst>
              <a:gd name="connsiteX0" fmla="*/ 0 w 6096000"/>
              <a:gd name="connsiteY0" fmla="*/ 0 h 6858000"/>
              <a:gd name="connsiteX1" fmla="*/ 6096000 w 6096000"/>
              <a:gd name="connsiteY1" fmla="*/ 0 h 6858000"/>
              <a:gd name="connsiteX2" fmla="*/ 6096000 w 6096000"/>
              <a:gd name="connsiteY2" fmla="*/ 6858000 h 6858000"/>
              <a:gd name="connsiteX3" fmla="*/ 0 w 6096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6096000" y="0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765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97E9A2C-6220-4186-9F6F-9136A9BA276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685071"/>
            <a:ext cx="5565058" cy="2172929"/>
          </a:xfrm>
          <a:custGeom>
            <a:avLst/>
            <a:gdLst>
              <a:gd name="connsiteX0" fmla="*/ 0 w 5565058"/>
              <a:gd name="connsiteY0" fmla="*/ 0 h 2172929"/>
              <a:gd name="connsiteX1" fmla="*/ 5565058 w 5565058"/>
              <a:gd name="connsiteY1" fmla="*/ 0 h 2172929"/>
              <a:gd name="connsiteX2" fmla="*/ 5565058 w 5565058"/>
              <a:gd name="connsiteY2" fmla="*/ 2172929 h 2172929"/>
              <a:gd name="connsiteX3" fmla="*/ 0 w 5565058"/>
              <a:gd name="connsiteY3" fmla="*/ 2172929 h 217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65058" h="2172929">
                <a:moveTo>
                  <a:pt x="0" y="0"/>
                </a:moveTo>
                <a:lnTo>
                  <a:pt x="5565058" y="0"/>
                </a:lnTo>
                <a:lnTo>
                  <a:pt x="5565058" y="2172929"/>
                </a:lnTo>
                <a:lnTo>
                  <a:pt x="0" y="21729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2968E767-A22F-46D9-A6E0-F94F1442CBA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565058" y="4685071"/>
            <a:ext cx="3313471" cy="2172929"/>
          </a:xfrm>
          <a:custGeom>
            <a:avLst/>
            <a:gdLst>
              <a:gd name="connsiteX0" fmla="*/ 0 w 3313471"/>
              <a:gd name="connsiteY0" fmla="*/ 0 h 2172929"/>
              <a:gd name="connsiteX1" fmla="*/ 3313471 w 3313471"/>
              <a:gd name="connsiteY1" fmla="*/ 0 h 2172929"/>
              <a:gd name="connsiteX2" fmla="*/ 3313471 w 3313471"/>
              <a:gd name="connsiteY2" fmla="*/ 2172929 h 2172929"/>
              <a:gd name="connsiteX3" fmla="*/ 0 w 3313471"/>
              <a:gd name="connsiteY3" fmla="*/ 2172929 h 217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13471" h="2172929">
                <a:moveTo>
                  <a:pt x="0" y="0"/>
                </a:moveTo>
                <a:lnTo>
                  <a:pt x="3313471" y="0"/>
                </a:lnTo>
                <a:lnTo>
                  <a:pt x="3313471" y="2172929"/>
                </a:lnTo>
                <a:lnTo>
                  <a:pt x="0" y="21729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61EA461A-FA64-443D-AD58-4F4824AE5BA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878529" y="4685072"/>
            <a:ext cx="3313471" cy="2172929"/>
          </a:xfrm>
          <a:custGeom>
            <a:avLst/>
            <a:gdLst>
              <a:gd name="connsiteX0" fmla="*/ 0 w 3313471"/>
              <a:gd name="connsiteY0" fmla="*/ 0 h 2172929"/>
              <a:gd name="connsiteX1" fmla="*/ 3313471 w 3313471"/>
              <a:gd name="connsiteY1" fmla="*/ 0 h 2172929"/>
              <a:gd name="connsiteX2" fmla="*/ 3313471 w 3313471"/>
              <a:gd name="connsiteY2" fmla="*/ 2172929 h 2172929"/>
              <a:gd name="connsiteX3" fmla="*/ 0 w 3313471"/>
              <a:gd name="connsiteY3" fmla="*/ 2172929 h 21729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13471" h="2172929">
                <a:moveTo>
                  <a:pt x="0" y="0"/>
                </a:moveTo>
                <a:lnTo>
                  <a:pt x="3313471" y="0"/>
                </a:lnTo>
                <a:lnTo>
                  <a:pt x="3313471" y="2172929"/>
                </a:lnTo>
                <a:lnTo>
                  <a:pt x="0" y="217292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3386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9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63633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8.wmf"/><Relationship Id="rId4" Type="http://schemas.openxmlformats.org/officeDocument/2006/relationships/oleObject" Target="../embeddings/oleObject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1.wmf"/><Relationship Id="rId4" Type="http://schemas.openxmlformats.org/officeDocument/2006/relationships/oleObject" Target="../embeddings/oleObject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4.png"/><Relationship Id="rId4" Type="http://schemas.openxmlformats.org/officeDocument/2006/relationships/image" Target="../media/image13.w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7.wmf"/><Relationship Id="rId4" Type="http://schemas.openxmlformats.org/officeDocument/2006/relationships/oleObject" Target="../embeddings/oleObject4.bin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opestulio/Desafio---Puc-Minas/blob/main/rascunhos_elementos/Untitled.ipynb" TargetMode="Externa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opestulio/Desafio---Puc-Minas/tree/main/municipios_clusters" TargetMode="External"/><Relationship Id="rId2" Type="http://schemas.openxmlformats.org/officeDocument/2006/relationships/hyperlink" Target="https://github.com/lopestulio/Desafio---Puc-Minas/blob/main/Notebook.ipynb" TargetMode="External"/><Relationship Id="rId1" Type="http://schemas.openxmlformats.org/officeDocument/2006/relationships/slideLayout" Target="../slideLayouts/slideLayout4.xml"/><Relationship Id="rId5" Type="http://schemas.openxmlformats.org/officeDocument/2006/relationships/hyperlink" Target="https://github.com/lopestulio/Desafio---Puc-Minas/tree/main/rascunhos_elementos" TargetMode="External"/><Relationship Id="rId4" Type="http://schemas.openxmlformats.org/officeDocument/2006/relationships/hyperlink" Target="https://github.com/lopestulio/Desafio---Puc-Minas/tree/main/Bases_de_dado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t%C3%BAlio-almeida-lopes-04794724/" TargetMode="External"/><Relationship Id="rId2" Type="http://schemas.openxmlformats.org/officeDocument/2006/relationships/hyperlink" Target="mailto:lopestulio@gmail.com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elo.br/j/rk/a/XSjsJNrzSMqCYzYRtFBRfXb/#:~:text=As%20principais%20cr%C3%ADticas%20recaem%20sobre,de%20m%C3%A9dio%20e%20longo%20prazo" TargetMode="External"/><Relationship Id="rId2" Type="http://schemas.openxmlformats.org/officeDocument/2006/relationships/hyperlink" Target="https://www.jusbrasil.com.br/artigos/o-principio-da-eficiencia-na-administracao-publica/487523360#:~:text=O%20princ%C3%ADpio%20da%20efici%C3%AAncia%20implementou,poss%C3%ADvel%20em%20prol%20da%20sociedade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researchgate.net/publication/277211524_Focalizacao_de_politicas_publicas_uma_discussao_sobre_os_metodos_de_avaliacao_da_populacao-alvo#:~:text=Focaliza%C3%A7%C3%A3o%20de%20pol%C3%ADticas%20p%C3%BAblicas%3A%20uma,310%2C%20jul.%202007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scielo.br/j/cadsc/a/53F87pJQGygrscBhhZNQJmQ/#:~:text=Resumo%20Introdu%C3%A7%C3%A3o%20Em%20um%20contexto,Objetivo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F9F0FDD-8C78-4510-9A7C-5AE27710A42E}"/>
              </a:ext>
            </a:extLst>
          </p:cNvPr>
          <p:cNvSpPr txBox="1"/>
          <p:nvPr/>
        </p:nvSpPr>
        <p:spPr>
          <a:xfrm>
            <a:off x="3834581" y="1720840"/>
            <a:ext cx="452283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Comfortaa" panose="00000800000000000000" pitchFamily="2" charset="0"/>
              </a:rPr>
              <a:t>1º DESAFIO DE CIÊNCIA DE DADOS</a:t>
            </a:r>
          </a:p>
          <a:p>
            <a:pPr algn="ctr"/>
            <a:r>
              <a:rPr lang="pt-BR" sz="5400" b="1" dirty="0">
                <a:solidFill>
                  <a:schemeClr val="bg1">
                    <a:lumMod val="95000"/>
                  </a:schemeClr>
                </a:solidFill>
                <a:latin typeface="Comfortaa" panose="00000800000000000000" pitchFamily="2" charset="0"/>
              </a:rPr>
              <a:t>PUC MINAS</a:t>
            </a:r>
            <a:endParaRPr lang="en-US" sz="5400" b="1" dirty="0">
              <a:solidFill>
                <a:schemeClr val="bg1">
                  <a:lumMod val="95000"/>
                </a:schemeClr>
              </a:solidFill>
              <a:latin typeface="Comfortaa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1927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6733F72-C177-4980-AA36-ACF86304635E}"/>
              </a:ext>
            </a:extLst>
          </p:cNvPr>
          <p:cNvSpPr/>
          <p:nvPr/>
        </p:nvSpPr>
        <p:spPr>
          <a:xfrm>
            <a:off x="0" y="2727960"/>
            <a:ext cx="745702" cy="413004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CF1632-0F86-447F-BA80-EC948865B493}"/>
              </a:ext>
            </a:extLst>
          </p:cNvPr>
          <p:cNvSpPr/>
          <p:nvPr/>
        </p:nvSpPr>
        <p:spPr>
          <a:xfrm>
            <a:off x="11446298" y="0"/>
            <a:ext cx="745702" cy="4130040"/>
          </a:xfrm>
          <a:prstGeom prst="rect">
            <a:avLst/>
          </a:prstGeom>
          <a:solidFill>
            <a:srgbClr val="C7B1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DDCA51-AFC9-4324-9DF6-5C63CC7BC936}"/>
              </a:ext>
            </a:extLst>
          </p:cNvPr>
          <p:cNvSpPr txBox="1"/>
          <p:nvPr/>
        </p:nvSpPr>
        <p:spPr>
          <a:xfrm>
            <a:off x="472445" y="1044786"/>
            <a:ext cx="52405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Educação</a:t>
            </a:r>
            <a:endParaRPr lang="en-US" sz="3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4043503-3C3B-0277-092D-BDD214D69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701" y="2529761"/>
            <a:ext cx="5596613" cy="4346825"/>
          </a:xfrm>
          <a:prstGeom prst="rect">
            <a:avLst/>
          </a:prstGeom>
        </p:spPr>
      </p:pic>
      <p:pic>
        <p:nvPicPr>
          <p:cNvPr id="8" name="Imagem 7" descr="Mapa&#10;&#10;Descrição gerada automaticamente com confiança média">
            <a:extLst>
              <a:ext uri="{FF2B5EF4-FFF2-40B4-BE49-F238E27FC236}">
                <a16:creationId xmlns:a16="http://schemas.microsoft.com/office/drawing/2014/main" id="{F147620C-D6A9-41B5-7765-CC3A0730BD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7798" y="-99423"/>
            <a:ext cx="4508500" cy="4508500"/>
          </a:xfrm>
          <a:prstGeom prst="rect">
            <a:avLst/>
          </a:prstGeom>
        </p:spPr>
      </p:pic>
      <p:graphicFrame>
        <p:nvGraphicFramePr>
          <p:cNvPr id="9" name="Objeto 8">
            <a:extLst>
              <a:ext uri="{FF2B5EF4-FFF2-40B4-BE49-F238E27FC236}">
                <a16:creationId xmlns:a16="http://schemas.microsoft.com/office/drawing/2014/main" id="{635C32AA-78E9-C13B-F611-7B30DFACA0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3897679"/>
              </p:ext>
            </p:extLst>
          </p:nvPr>
        </p:nvGraphicFramePr>
        <p:xfrm>
          <a:off x="7682610" y="4703173"/>
          <a:ext cx="2820988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2820240" imgH="511200" progId="Package">
                  <p:embed/>
                </p:oleObj>
              </mc:Choice>
              <mc:Fallback>
                <p:oleObj name="Objeto de Shell de Gerenciador" showAsIcon="1" r:id="rId4" imgW="2820240" imgH="511200" progId="Package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6228593F-5D8B-39CA-8B8B-3D012490068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82610" y="4703173"/>
                        <a:ext cx="2820988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9089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Mapa&#10;&#10;Descrição gerada automaticamente">
            <a:extLst>
              <a:ext uri="{FF2B5EF4-FFF2-40B4-BE49-F238E27FC236}">
                <a16:creationId xmlns:a16="http://schemas.microsoft.com/office/drawing/2014/main" id="{57A4031D-F7AD-F870-7AC5-F18CFF0170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9514" y="-218114"/>
            <a:ext cx="4816784" cy="481678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6733F72-C177-4980-AA36-ACF86304635E}"/>
              </a:ext>
            </a:extLst>
          </p:cNvPr>
          <p:cNvSpPr/>
          <p:nvPr/>
        </p:nvSpPr>
        <p:spPr>
          <a:xfrm>
            <a:off x="0" y="2727960"/>
            <a:ext cx="745702" cy="413004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CF1632-0F86-447F-BA80-EC948865B493}"/>
              </a:ext>
            </a:extLst>
          </p:cNvPr>
          <p:cNvSpPr/>
          <p:nvPr/>
        </p:nvSpPr>
        <p:spPr>
          <a:xfrm>
            <a:off x="11446298" y="0"/>
            <a:ext cx="745702" cy="4130040"/>
          </a:xfrm>
          <a:prstGeom prst="rect">
            <a:avLst/>
          </a:prstGeom>
          <a:solidFill>
            <a:srgbClr val="C7B1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DDCA51-AFC9-4324-9DF6-5C63CC7BC936}"/>
              </a:ext>
            </a:extLst>
          </p:cNvPr>
          <p:cNvSpPr txBox="1"/>
          <p:nvPr/>
        </p:nvSpPr>
        <p:spPr>
          <a:xfrm>
            <a:off x="472445" y="1044786"/>
            <a:ext cx="52405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Saúde</a:t>
            </a:r>
            <a:endParaRPr lang="en-US" sz="3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  <p:pic>
        <p:nvPicPr>
          <p:cNvPr id="2" name="Espaço Reservado para Conteúdo 5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E6A15E3F-9621-4370-7587-ED40C57D197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02" y="2506662"/>
            <a:ext cx="5594577" cy="4351338"/>
          </a:xfrm>
          <a:prstGeom prst="rect">
            <a:avLst/>
          </a:prstGeom>
        </p:spPr>
      </p:pic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B6F6E9E2-80BB-FED5-C3D9-8660F8C687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6589793"/>
              </p:ext>
            </p:extLst>
          </p:nvPr>
        </p:nvGraphicFramePr>
        <p:xfrm>
          <a:off x="7742340" y="4966813"/>
          <a:ext cx="2601913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2602440" imgH="511200" progId="Package">
                  <p:embed/>
                </p:oleObj>
              </mc:Choice>
              <mc:Fallback>
                <p:oleObj name="Objeto de Shell de Gerenciador" showAsIcon="1" r:id="rId4" imgW="2602440" imgH="511200" progId="Package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01823254-85AD-0B26-D814-3C09BA266B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742340" y="4966813"/>
                        <a:ext cx="2601913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6979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6733F72-C177-4980-AA36-ACF86304635E}"/>
              </a:ext>
            </a:extLst>
          </p:cNvPr>
          <p:cNvSpPr/>
          <p:nvPr/>
        </p:nvSpPr>
        <p:spPr>
          <a:xfrm>
            <a:off x="0" y="2727960"/>
            <a:ext cx="745702" cy="413004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CF1632-0F86-447F-BA80-EC948865B493}"/>
              </a:ext>
            </a:extLst>
          </p:cNvPr>
          <p:cNvSpPr/>
          <p:nvPr/>
        </p:nvSpPr>
        <p:spPr>
          <a:xfrm>
            <a:off x="11446298" y="0"/>
            <a:ext cx="745702" cy="4130040"/>
          </a:xfrm>
          <a:prstGeom prst="rect">
            <a:avLst/>
          </a:prstGeom>
          <a:solidFill>
            <a:srgbClr val="C7B1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DDCA51-AFC9-4324-9DF6-5C63CC7BC936}"/>
              </a:ext>
            </a:extLst>
          </p:cNvPr>
          <p:cNvSpPr txBox="1"/>
          <p:nvPr/>
        </p:nvSpPr>
        <p:spPr>
          <a:xfrm>
            <a:off x="472445" y="1044786"/>
            <a:ext cx="52405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Trabalho</a:t>
            </a:r>
            <a:endParaRPr lang="en-US" sz="3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  <p:pic>
        <p:nvPicPr>
          <p:cNvPr id="2" name="Espaço Reservado para Conteúdo 5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40DCC02D-B85F-7646-D2B7-0A065584F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593" y="2542874"/>
            <a:ext cx="5594577" cy="4351338"/>
          </a:xfrm>
          <a:prstGeom prst="rect">
            <a:avLst/>
          </a:prstGeom>
        </p:spPr>
      </p:pic>
      <p:graphicFrame>
        <p:nvGraphicFramePr>
          <p:cNvPr id="3" name="Objeto 2">
            <a:extLst>
              <a:ext uri="{FF2B5EF4-FFF2-40B4-BE49-F238E27FC236}">
                <a16:creationId xmlns:a16="http://schemas.microsoft.com/office/drawing/2014/main" id="{EB8F6AFF-C021-72F7-4A91-52CCD2221CB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7201329"/>
              </p:ext>
            </p:extLst>
          </p:nvPr>
        </p:nvGraphicFramePr>
        <p:xfrm>
          <a:off x="8019822" y="4732920"/>
          <a:ext cx="2754313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3" imgW="2754000" imgH="511200" progId="Package">
                  <p:embed/>
                </p:oleObj>
              </mc:Choice>
              <mc:Fallback>
                <p:oleObj name="Objeto de Shell de Gerenciador" showAsIcon="1" r:id="rId3" imgW="2754000" imgH="511200" progId="Package">
                  <p:embed/>
                  <p:pic>
                    <p:nvPicPr>
                      <p:cNvPr id="4" name="Objeto 3">
                        <a:extLst>
                          <a:ext uri="{FF2B5EF4-FFF2-40B4-BE49-F238E27FC236}">
                            <a16:creationId xmlns:a16="http://schemas.microsoft.com/office/drawing/2014/main" id="{5770C33B-6E95-E4E5-B501-0FFC90F6B3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8019822" y="4732920"/>
                        <a:ext cx="2754313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4" name="Imagem 3" descr="Uma imagem contendo Gráfico&#10;&#10;Descrição gerada automaticamente">
            <a:extLst>
              <a:ext uri="{FF2B5EF4-FFF2-40B4-BE49-F238E27FC236}">
                <a16:creationId xmlns:a16="http://schemas.microsoft.com/office/drawing/2014/main" id="{8047942A-DC0C-018C-E68A-159660F9080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6931" y="-269398"/>
            <a:ext cx="4668836" cy="466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881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6733F72-C177-4980-AA36-ACF86304635E}"/>
              </a:ext>
            </a:extLst>
          </p:cNvPr>
          <p:cNvSpPr/>
          <p:nvPr/>
        </p:nvSpPr>
        <p:spPr>
          <a:xfrm>
            <a:off x="0" y="2727960"/>
            <a:ext cx="745702" cy="413004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CF1632-0F86-447F-BA80-EC948865B493}"/>
              </a:ext>
            </a:extLst>
          </p:cNvPr>
          <p:cNvSpPr/>
          <p:nvPr/>
        </p:nvSpPr>
        <p:spPr>
          <a:xfrm>
            <a:off x="11446298" y="0"/>
            <a:ext cx="745702" cy="4130040"/>
          </a:xfrm>
          <a:prstGeom prst="rect">
            <a:avLst/>
          </a:prstGeom>
          <a:solidFill>
            <a:srgbClr val="C7B1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0DDCA51-AFC9-4324-9DF6-5C63CC7BC936}"/>
              </a:ext>
            </a:extLst>
          </p:cNvPr>
          <p:cNvSpPr txBox="1"/>
          <p:nvPr/>
        </p:nvSpPr>
        <p:spPr>
          <a:xfrm>
            <a:off x="472445" y="1044786"/>
            <a:ext cx="52405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Padrão</a:t>
            </a:r>
            <a:r>
              <a:rPr lang="en-US" sz="3200" b="1" dirty="0">
                <a:solidFill>
                  <a:srgbClr val="404040"/>
                </a:solidFill>
                <a:latin typeface="Comfortaa" panose="00000800000000000000" pitchFamily="2" charset="0"/>
              </a:rPr>
              <a:t> de Vida</a:t>
            </a:r>
          </a:p>
        </p:txBody>
      </p:sp>
      <p:pic>
        <p:nvPicPr>
          <p:cNvPr id="2" name="Espaço Reservado para Conteúdo 5" descr="Uma imagem contendo Gráfico&#10;&#10;Descrição gerada automaticamente">
            <a:extLst>
              <a:ext uri="{FF2B5EF4-FFF2-40B4-BE49-F238E27FC236}">
                <a16:creationId xmlns:a16="http://schemas.microsoft.com/office/drawing/2014/main" id="{29BEE627-ECF7-C07C-E5D9-E2B1FC88FB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8258" y="-5732"/>
            <a:ext cx="4351338" cy="4351338"/>
          </a:xfrm>
          <a:prstGeom prst="rect">
            <a:avLst/>
          </a:prstGeom>
        </p:spPr>
      </p:pic>
      <p:pic>
        <p:nvPicPr>
          <p:cNvPr id="3" name="Imagem 2" descr="Gráfico, Gráfico de dispersão&#10;&#10;Descrição gerada automaticamente">
            <a:extLst>
              <a:ext uri="{FF2B5EF4-FFF2-40B4-BE49-F238E27FC236}">
                <a16:creationId xmlns:a16="http://schemas.microsoft.com/office/drawing/2014/main" id="{48D3F7EB-9422-305D-B1B8-3A1BE51791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702" y="2592705"/>
            <a:ext cx="5657850" cy="4400550"/>
          </a:xfrm>
          <a:prstGeom prst="rect">
            <a:avLst/>
          </a:prstGeom>
        </p:spPr>
      </p:pic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4383E9BC-4418-E480-4343-EFEE415FB6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6694142"/>
              </p:ext>
            </p:extLst>
          </p:nvPr>
        </p:nvGraphicFramePr>
        <p:xfrm>
          <a:off x="7658333" y="4792980"/>
          <a:ext cx="3151188" cy="511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Objeto de Shell de Gerenciador" showAsIcon="1" r:id="rId4" imgW="3151440" imgH="511200" progId="Package">
                  <p:embed/>
                </p:oleObj>
              </mc:Choice>
              <mc:Fallback>
                <p:oleObj name="Objeto de Shell de Gerenciador" showAsIcon="1" r:id="rId4" imgW="3151440" imgH="511200" progId="Package">
                  <p:embed/>
                  <p:pic>
                    <p:nvPicPr>
                      <p:cNvPr id="9" name="Objeto 8">
                        <a:extLst>
                          <a:ext uri="{FF2B5EF4-FFF2-40B4-BE49-F238E27FC236}">
                            <a16:creationId xmlns:a16="http://schemas.microsoft.com/office/drawing/2014/main" id="{2F8F95F0-1A14-1A40-5366-8D0DB42E88D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658333" y="4792980"/>
                        <a:ext cx="3151188" cy="511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11777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1E990358-3477-4021-BC08-5D2C4BCDA885}"/>
              </a:ext>
            </a:extLst>
          </p:cNvPr>
          <p:cNvSpPr/>
          <p:nvPr/>
        </p:nvSpPr>
        <p:spPr>
          <a:xfrm flipV="1">
            <a:off x="7472516" y="-3"/>
            <a:ext cx="3146322" cy="3429002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EB73104-38C6-4D39-938A-8A6F7765AA0A}"/>
              </a:ext>
            </a:extLst>
          </p:cNvPr>
          <p:cNvSpPr txBox="1"/>
          <p:nvPr/>
        </p:nvSpPr>
        <p:spPr>
          <a:xfrm>
            <a:off x="992542" y="4621102"/>
            <a:ext cx="5953542" cy="13356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A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tentativa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de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agrupamento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dos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municípios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nos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critérios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foi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bem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sucedida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.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Foram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geradas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listas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diferentes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para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municípios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considerando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cada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grupo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de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componente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do IPM. Tal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separação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permite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que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os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gestores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de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políticas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públicas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possam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focalizar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para esses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critérios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.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Os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conceitos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aplicados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,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podem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ser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replicados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com a </a:t>
            </a:r>
            <a:r>
              <a:rPr lang="en-US" sz="11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atualização</a:t>
            </a:r>
            <a:r>
              <a:rPr lang="en-US" sz="11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dos dados. </a:t>
            </a:r>
            <a:endParaRPr lang="en-US" sz="1100" spc="90" dirty="0">
              <a:solidFill>
                <a:srgbClr val="404040"/>
              </a:solidFill>
              <a:latin typeface="GeosansLight" panose="02000603020000020003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0E01064-B098-42E3-8B22-142970615236}"/>
              </a:ext>
            </a:extLst>
          </p:cNvPr>
          <p:cNvSpPr txBox="1"/>
          <p:nvPr/>
        </p:nvSpPr>
        <p:spPr>
          <a:xfrm>
            <a:off x="649749" y="995381"/>
            <a:ext cx="314632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Considerações</a:t>
            </a:r>
            <a:r>
              <a:rPr lang="en-US" sz="3200" b="1" dirty="0">
                <a:solidFill>
                  <a:srgbClr val="404040"/>
                </a:solidFill>
                <a:latin typeface="Comfortaa" panose="00000800000000000000" pitchFamily="2" charset="0"/>
              </a:rPr>
              <a:t> </a:t>
            </a:r>
            <a:r>
              <a:rPr lang="en-US" sz="3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Finais</a:t>
            </a:r>
            <a:endParaRPr lang="en-US" sz="3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EF4EC0-0681-4A28-A765-5AE6B7250828}"/>
              </a:ext>
            </a:extLst>
          </p:cNvPr>
          <p:cNvSpPr txBox="1"/>
          <p:nvPr/>
        </p:nvSpPr>
        <p:spPr>
          <a:xfrm>
            <a:off x="7660147" y="419229"/>
            <a:ext cx="2868035" cy="2838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Foi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necessário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realizar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ajustes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no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modelo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.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Isso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porque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não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fazia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sentido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o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agrupamento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municípios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de IPM alto com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baixo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.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Foram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realizadas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tentativas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ajuste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com outros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critérios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(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Hierarquia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,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Análise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Dendograma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, PCA, DBSCAN)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sem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sucesso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. Logo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optou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-se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por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um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fator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ponderação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do IPM para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reforçar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seu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peso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durante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a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execução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 do </a:t>
            </a:r>
            <a:r>
              <a:rPr lang="en-US" sz="1000" b="1" spc="90" dirty="0" err="1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modelo</a:t>
            </a:r>
            <a:r>
              <a:rPr lang="en-US" sz="1000" b="1" spc="90" dirty="0">
                <a:solidFill>
                  <a:schemeClr val="bg1">
                    <a:lumMod val="95000"/>
                  </a:schemeClr>
                </a:solidFill>
                <a:latin typeface="GeosansLight" panose="02000603020000020003" pitchFamily="2" charset="0"/>
              </a:rPr>
              <a:t>. </a:t>
            </a:r>
            <a:r>
              <a:rPr lang="pt-BR" sz="1000" dirty="0">
                <a:hlinkClick r:id="rId2"/>
              </a:rPr>
              <a:t>Desafio---</a:t>
            </a:r>
            <a:r>
              <a:rPr lang="pt-BR" sz="1000" dirty="0" err="1">
                <a:hlinkClick r:id="rId2"/>
              </a:rPr>
              <a:t>Puc</a:t>
            </a:r>
            <a:r>
              <a:rPr lang="pt-BR" sz="1000" dirty="0">
                <a:hlinkClick r:id="rId2"/>
              </a:rPr>
              <a:t>-Minas/</a:t>
            </a:r>
            <a:r>
              <a:rPr lang="pt-BR" sz="1000" dirty="0" err="1">
                <a:hlinkClick r:id="rId2"/>
              </a:rPr>
              <a:t>rascunhos_elementos</a:t>
            </a:r>
            <a:r>
              <a:rPr lang="pt-BR" sz="1000" dirty="0">
                <a:hlinkClick r:id="rId2"/>
              </a:rPr>
              <a:t>/</a:t>
            </a:r>
            <a:r>
              <a:rPr lang="pt-BR" sz="1000" dirty="0" err="1">
                <a:hlinkClick r:id="rId2"/>
              </a:rPr>
              <a:t>Untitled.ipynb</a:t>
            </a:r>
            <a:r>
              <a:rPr lang="pt-BR" sz="1000" dirty="0">
                <a:hlinkClick r:id="rId2"/>
              </a:rPr>
              <a:t> </a:t>
            </a:r>
            <a:r>
              <a:rPr lang="pt-BR" sz="1000" dirty="0" err="1">
                <a:hlinkClick r:id="rId2"/>
              </a:rPr>
              <a:t>at</a:t>
            </a:r>
            <a:r>
              <a:rPr lang="pt-BR" sz="1000" dirty="0">
                <a:hlinkClick r:id="rId2"/>
              </a:rPr>
              <a:t> </a:t>
            </a:r>
            <a:r>
              <a:rPr lang="pt-BR" sz="1000" dirty="0" err="1">
                <a:hlinkClick r:id="rId2"/>
              </a:rPr>
              <a:t>main</a:t>
            </a:r>
            <a:r>
              <a:rPr lang="pt-BR" sz="1000" dirty="0">
                <a:hlinkClick r:id="rId2"/>
              </a:rPr>
              <a:t> · </a:t>
            </a:r>
            <a:r>
              <a:rPr lang="pt-BR" sz="1000" dirty="0" err="1">
                <a:hlinkClick r:id="rId2"/>
              </a:rPr>
              <a:t>lopestulio</a:t>
            </a:r>
            <a:r>
              <a:rPr lang="pt-BR" sz="1000" dirty="0">
                <a:hlinkClick r:id="rId2"/>
              </a:rPr>
              <a:t>/Desafio---</a:t>
            </a:r>
            <a:r>
              <a:rPr lang="pt-BR" sz="1000" dirty="0" err="1">
                <a:hlinkClick r:id="rId2"/>
              </a:rPr>
              <a:t>Puc</a:t>
            </a:r>
            <a:r>
              <a:rPr lang="pt-BR" sz="1000" dirty="0">
                <a:hlinkClick r:id="rId2"/>
              </a:rPr>
              <a:t>-Minas (github.com)</a:t>
            </a:r>
            <a:endParaRPr lang="en-US" sz="1000" spc="90" dirty="0">
              <a:solidFill>
                <a:schemeClr val="bg1">
                  <a:lumMod val="95000"/>
                </a:schemeClr>
              </a:solidFill>
              <a:latin typeface="GeosansLight" panose="020006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77644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3C6A6C-BEB0-4A5C-9D0F-5048DE06A96F}"/>
              </a:ext>
            </a:extLst>
          </p:cNvPr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9449C4A-C8FB-44F6-92E0-34CB5A8B31E7}"/>
              </a:ext>
            </a:extLst>
          </p:cNvPr>
          <p:cNvSpPr txBox="1"/>
          <p:nvPr/>
        </p:nvSpPr>
        <p:spPr>
          <a:xfrm>
            <a:off x="678426" y="1020548"/>
            <a:ext cx="314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chemeClr val="bg1">
                    <a:lumMod val="95000"/>
                  </a:schemeClr>
                </a:solidFill>
                <a:latin typeface="Comfortaa" panose="00000800000000000000" pitchFamily="2" charset="0"/>
              </a:rPr>
              <a:t>Anexos</a:t>
            </a:r>
            <a:endParaRPr lang="en-US" sz="3200" b="1" dirty="0">
              <a:solidFill>
                <a:schemeClr val="bg1">
                  <a:lumMod val="95000"/>
                </a:schemeClr>
              </a:solidFill>
              <a:latin typeface="Comfortaa" panose="00000800000000000000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B70C604-8203-4881-9195-C2B8A7788D6E}"/>
              </a:ext>
            </a:extLst>
          </p:cNvPr>
          <p:cNvSpPr txBox="1"/>
          <p:nvPr/>
        </p:nvSpPr>
        <p:spPr>
          <a:xfrm>
            <a:off x="8093254" y="642367"/>
            <a:ext cx="2960820" cy="3069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Código (</a:t>
            </a:r>
            <a:r>
              <a:rPr lang="pt-BR" sz="1000" dirty="0">
                <a:hlinkClick r:id="rId2"/>
              </a:rPr>
              <a:t>Desafio---</a:t>
            </a:r>
            <a:r>
              <a:rPr lang="pt-BR" sz="1000" dirty="0" err="1">
                <a:hlinkClick r:id="rId2"/>
              </a:rPr>
              <a:t>Puc</a:t>
            </a:r>
            <a:r>
              <a:rPr lang="pt-BR" sz="1000" dirty="0">
                <a:hlinkClick r:id="rId2"/>
              </a:rPr>
              <a:t>-Minas/</a:t>
            </a:r>
            <a:r>
              <a:rPr lang="pt-BR" sz="1000" dirty="0" err="1">
                <a:hlinkClick r:id="rId2"/>
              </a:rPr>
              <a:t>Notebook.ipynb</a:t>
            </a:r>
            <a:r>
              <a:rPr lang="pt-BR" sz="1000" dirty="0">
                <a:hlinkClick r:id="rId2"/>
              </a:rPr>
              <a:t> </a:t>
            </a:r>
            <a:r>
              <a:rPr lang="pt-BR" sz="1000" dirty="0" err="1">
                <a:hlinkClick r:id="rId2"/>
              </a:rPr>
              <a:t>at</a:t>
            </a:r>
            <a:r>
              <a:rPr lang="pt-BR" sz="1000" dirty="0">
                <a:hlinkClick r:id="rId2"/>
              </a:rPr>
              <a:t> </a:t>
            </a:r>
            <a:r>
              <a:rPr lang="pt-BR" sz="1000" dirty="0" err="1">
                <a:hlinkClick r:id="rId2"/>
              </a:rPr>
              <a:t>main</a:t>
            </a:r>
            <a:r>
              <a:rPr lang="pt-BR" sz="1000" dirty="0">
                <a:hlinkClick r:id="rId2"/>
              </a:rPr>
              <a:t> · </a:t>
            </a:r>
            <a:r>
              <a:rPr lang="pt-BR" sz="1000" dirty="0" err="1">
                <a:hlinkClick r:id="rId2"/>
              </a:rPr>
              <a:t>lopestulio</a:t>
            </a:r>
            <a:r>
              <a:rPr lang="pt-BR" sz="1000" dirty="0">
                <a:hlinkClick r:id="rId2"/>
              </a:rPr>
              <a:t>/Desafio---</a:t>
            </a:r>
            <a:r>
              <a:rPr lang="pt-BR" sz="1000" dirty="0" err="1">
                <a:hlinkClick r:id="rId2"/>
              </a:rPr>
              <a:t>Puc</a:t>
            </a:r>
            <a:r>
              <a:rPr lang="pt-BR" sz="1000" dirty="0">
                <a:hlinkClick r:id="rId2"/>
              </a:rPr>
              <a:t>-Minas (github.com)</a:t>
            </a:r>
            <a:r>
              <a:rPr lang="pt-BR" sz="1000" dirty="0"/>
              <a:t>)</a:t>
            </a:r>
          </a:p>
          <a:p>
            <a:pPr marL="171450" indent="-17145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000" spc="90" dirty="0">
                <a:solidFill>
                  <a:srgbClr val="404040"/>
                </a:solidFill>
                <a:latin typeface="GeosansLight" panose="02000603020000020003" pitchFamily="2" charset="0"/>
              </a:rPr>
              <a:t>Munícios em cada Cluster (</a:t>
            </a:r>
            <a:r>
              <a:rPr lang="pt-BR" sz="1000" dirty="0">
                <a:hlinkClick r:id="rId3"/>
              </a:rPr>
              <a:t>Desafio---</a:t>
            </a:r>
            <a:r>
              <a:rPr lang="pt-BR" sz="1000" dirty="0" err="1">
                <a:hlinkClick r:id="rId3"/>
              </a:rPr>
              <a:t>Puc</a:t>
            </a:r>
            <a:r>
              <a:rPr lang="pt-BR" sz="1000" dirty="0">
                <a:hlinkClick r:id="rId3"/>
              </a:rPr>
              <a:t>-Minas/</a:t>
            </a:r>
            <a:r>
              <a:rPr lang="pt-BR" sz="1000" dirty="0" err="1">
                <a:hlinkClick r:id="rId3"/>
              </a:rPr>
              <a:t>municipios_clusters</a:t>
            </a:r>
            <a:r>
              <a:rPr lang="pt-BR" sz="1000" dirty="0">
                <a:hlinkClick r:id="rId3"/>
              </a:rPr>
              <a:t> </a:t>
            </a:r>
            <a:r>
              <a:rPr lang="pt-BR" sz="1000" dirty="0" err="1">
                <a:hlinkClick r:id="rId3"/>
              </a:rPr>
              <a:t>at</a:t>
            </a:r>
            <a:r>
              <a:rPr lang="pt-BR" sz="1000" dirty="0">
                <a:hlinkClick r:id="rId3"/>
              </a:rPr>
              <a:t> </a:t>
            </a:r>
            <a:r>
              <a:rPr lang="pt-BR" sz="1000" dirty="0" err="1">
                <a:hlinkClick r:id="rId3"/>
              </a:rPr>
              <a:t>main</a:t>
            </a:r>
            <a:r>
              <a:rPr lang="pt-BR" sz="1000" dirty="0">
                <a:hlinkClick r:id="rId3"/>
              </a:rPr>
              <a:t> · </a:t>
            </a:r>
            <a:r>
              <a:rPr lang="pt-BR" sz="1000" dirty="0" err="1">
                <a:hlinkClick r:id="rId3"/>
              </a:rPr>
              <a:t>lopestulio</a:t>
            </a:r>
            <a:r>
              <a:rPr lang="pt-BR" sz="1000" dirty="0">
                <a:hlinkClick r:id="rId3"/>
              </a:rPr>
              <a:t>/Desafio---</a:t>
            </a:r>
            <a:r>
              <a:rPr lang="pt-BR" sz="1000" dirty="0" err="1">
                <a:hlinkClick r:id="rId3"/>
              </a:rPr>
              <a:t>Puc</a:t>
            </a:r>
            <a:r>
              <a:rPr lang="pt-BR" sz="1000" dirty="0">
                <a:hlinkClick r:id="rId3"/>
              </a:rPr>
              <a:t>-Minas (github.com)</a:t>
            </a:r>
            <a:r>
              <a:rPr lang="pt-BR" sz="1000" dirty="0"/>
              <a:t>)</a:t>
            </a:r>
          </a:p>
          <a:p>
            <a:pPr marL="171450" indent="-17145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000" spc="90" dirty="0">
                <a:solidFill>
                  <a:srgbClr val="404040"/>
                </a:solidFill>
                <a:latin typeface="GeosansLight" panose="02000603020000020003" pitchFamily="2" charset="0"/>
              </a:rPr>
              <a:t>Base de Dados original (</a:t>
            </a:r>
            <a:r>
              <a:rPr lang="pt-BR" sz="1000" dirty="0">
                <a:hlinkClick r:id="rId4"/>
              </a:rPr>
              <a:t>Desafio---</a:t>
            </a:r>
            <a:r>
              <a:rPr lang="pt-BR" sz="1000" dirty="0" err="1">
                <a:hlinkClick r:id="rId4"/>
              </a:rPr>
              <a:t>Puc</a:t>
            </a:r>
            <a:r>
              <a:rPr lang="pt-BR" sz="1000" dirty="0">
                <a:hlinkClick r:id="rId4"/>
              </a:rPr>
              <a:t>-Minas/</a:t>
            </a:r>
            <a:r>
              <a:rPr lang="pt-BR" sz="1000" dirty="0" err="1">
                <a:hlinkClick r:id="rId4"/>
              </a:rPr>
              <a:t>Bases_de_dados</a:t>
            </a:r>
            <a:r>
              <a:rPr lang="pt-BR" sz="1000" dirty="0">
                <a:hlinkClick r:id="rId4"/>
              </a:rPr>
              <a:t> </a:t>
            </a:r>
            <a:r>
              <a:rPr lang="pt-BR" sz="1000" dirty="0" err="1">
                <a:hlinkClick r:id="rId4"/>
              </a:rPr>
              <a:t>at</a:t>
            </a:r>
            <a:r>
              <a:rPr lang="pt-BR" sz="1000" dirty="0">
                <a:hlinkClick r:id="rId4"/>
              </a:rPr>
              <a:t> </a:t>
            </a:r>
            <a:r>
              <a:rPr lang="pt-BR" sz="1000" dirty="0" err="1">
                <a:hlinkClick r:id="rId4"/>
              </a:rPr>
              <a:t>main</a:t>
            </a:r>
            <a:r>
              <a:rPr lang="pt-BR" sz="1000" dirty="0">
                <a:hlinkClick r:id="rId4"/>
              </a:rPr>
              <a:t> · </a:t>
            </a:r>
            <a:r>
              <a:rPr lang="pt-BR" sz="1000" dirty="0" err="1">
                <a:hlinkClick r:id="rId4"/>
              </a:rPr>
              <a:t>lopestulio</a:t>
            </a:r>
            <a:r>
              <a:rPr lang="pt-BR" sz="1000" dirty="0">
                <a:hlinkClick r:id="rId4"/>
              </a:rPr>
              <a:t>/Desafio---</a:t>
            </a:r>
            <a:r>
              <a:rPr lang="pt-BR" sz="1000" dirty="0" err="1">
                <a:hlinkClick r:id="rId4"/>
              </a:rPr>
              <a:t>Puc</a:t>
            </a:r>
            <a:r>
              <a:rPr lang="pt-BR" sz="1000" dirty="0">
                <a:hlinkClick r:id="rId4"/>
              </a:rPr>
              <a:t>-Minas (github.com)</a:t>
            </a:r>
            <a:r>
              <a:rPr lang="pt-BR" sz="1000" dirty="0"/>
              <a:t>)</a:t>
            </a:r>
          </a:p>
          <a:p>
            <a:pPr marL="171450" indent="-171450" algn="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pt-BR" sz="1000" spc="90" dirty="0">
                <a:solidFill>
                  <a:srgbClr val="404040"/>
                </a:solidFill>
                <a:latin typeface="GeosansLight" panose="02000603020000020003" pitchFamily="2" charset="0"/>
              </a:rPr>
              <a:t>Rascunho e elementos da apresentação(</a:t>
            </a:r>
            <a:r>
              <a:rPr lang="pt-BR" sz="1000" dirty="0">
                <a:hlinkClick r:id="rId5"/>
              </a:rPr>
              <a:t>Desafio---</a:t>
            </a:r>
            <a:r>
              <a:rPr lang="pt-BR" sz="1000" dirty="0" err="1">
                <a:hlinkClick r:id="rId5"/>
              </a:rPr>
              <a:t>Puc</a:t>
            </a:r>
            <a:r>
              <a:rPr lang="pt-BR" sz="1000" dirty="0">
                <a:hlinkClick r:id="rId5"/>
              </a:rPr>
              <a:t>-Minas/</a:t>
            </a:r>
            <a:r>
              <a:rPr lang="pt-BR" sz="1000" dirty="0" err="1">
                <a:hlinkClick r:id="rId5"/>
              </a:rPr>
              <a:t>rascunhos_elementos</a:t>
            </a:r>
            <a:r>
              <a:rPr lang="pt-BR" sz="1000" dirty="0">
                <a:hlinkClick r:id="rId5"/>
              </a:rPr>
              <a:t> </a:t>
            </a:r>
            <a:r>
              <a:rPr lang="pt-BR" sz="1000" dirty="0" err="1">
                <a:hlinkClick r:id="rId5"/>
              </a:rPr>
              <a:t>at</a:t>
            </a:r>
            <a:r>
              <a:rPr lang="pt-BR" sz="1000" dirty="0">
                <a:hlinkClick r:id="rId5"/>
              </a:rPr>
              <a:t> </a:t>
            </a:r>
            <a:r>
              <a:rPr lang="pt-BR" sz="1000" dirty="0" err="1">
                <a:hlinkClick r:id="rId5"/>
              </a:rPr>
              <a:t>main</a:t>
            </a:r>
            <a:r>
              <a:rPr lang="pt-BR" sz="1000" dirty="0">
                <a:hlinkClick r:id="rId5"/>
              </a:rPr>
              <a:t> · </a:t>
            </a:r>
            <a:r>
              <a:rPr lang="pt-BR" sz="1000" dirty="0" err="1">
                <a:hlinkClick r:id="rId5"/>
              </a:rPr>
              <a:t>lopestulio</a:t>
            </a:r>
            <a:r>
              <a:rPr lang="pt-BR" sz="1000" dirty="0">
                <a:hlinkClick r:id="rId5"/>
              </a:rPr>
              <a:t>/Desafio---</a:t>
            </a:r>
            <a:r>
              <a:rPr lang="pt-BR" sz="1000" dirty="0" err="1">
                <a:hlinkClick r:id="rId5"/>
              </a:rPr>
              <a:t>Puc</a:t>
            </a:r>
            <a:r>
              <a:rPr lang="pt-BR" sz="1000" dirty="0">
                <a:hlinkClick r:id="rId5"/>
              </a:rPr>
              <a:t>-Minas (github.com)</a:t>
            </a:r>
            <a:r>
              <a:rPr lang="pt-BR" sz="1000" spc="90" dirty="0">
                <a:solidFill>
                  <a:srgbClr val="404040"/>
                </a:solidFill>
                <a:latin typeface="GeosansLight" panose="02000603020000020003" pitchFamily="2" charset="0"/>
              </a:rPr>
              <a:t>)</a:t>
            </a:r>
            <a:endParaRPr lang="en-US" sz="1000" spc="90" dirty="0">
              <a:solidFill>
                <a:srgbClr val="404040"/>
              </a:solidFill>
              <a:latin typeface="GeosansLight" panose="020006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16933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7B1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2757272-CD72-4BA5-AF83-6D0F26D687E1}"/>
              </a:ext>
            </a:extLst>
          </p:cNvPr>
          <p:cNvSpPr txBox="1"/>
          <p:nvPr/>
        </p:nvSpPr>
        <p:spPr>
          <a:xfrm>
            <a:off x="3913239" y="2589154"/>
            <a:ext cx="452283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 err="1">
                <a:solidFill>
                  <a:schemeClr val="bg1">
                    <a:lumMod val="95000"/>
                  </a:schemeClr>
                </a:solidFill>
                <a:latin typeface="Comfortaa" panose="00000800000000000000" pitchFamily="2" charset="0"/>
              </a:rPr>
              <a:t>Obrigado</a:t>
            </a:r>
            <a:r>
              <a:rPr lang="en-US" sz="5400" b="1" dirty="0">
                <a:solidFill>
                  <a:schemeClr val="bg1">
                    <a:lumMod val="95000"/>
                  </a:schemeClr>
                </a:solidFill>
                <a:latin typeface="Comfortaa" panose="00000800000000000000" pitchFamily="2" charset="0"/>
              </a:rPr>
              <a:t>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7ACFC6-D6A1-400C-98DC-1854A2285EFE}"/>
              </a:ext>
            </a:extLst>
          </p:cNvPr>
          <p:cNvSpPr txBox="1"/>
          <p:nvPr/>
        </p:nvSpPr>
        <p:spPr>
          <a:xfrm>
            <a:off x="3859161" y="3512484"/>
            <a:ext cx="4630993" cy="760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Túlio Almeida Lopes</a:t>
            </a:r>
          </a:p>
          <a:p>
            <a:pPr algn="ctr">
              <a:lnSpc>
                <a:spcPct val="150000"/>
              </a:lnSpc>
            </a:pP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  <a:hlinkClick r:id="rId2"/>
              </a:rPr>
              <a:t>lopestulio@gmail.com</a:t>
            </a:r>
            <a:endParaRPr lang="en-US" sz="1000" b="1" spc="90" dirty="0">
              <a:solidFill>
                <a:srgbClr val="F6F6F6"/>
              </a:solidFill>
              <a:latin typeface="GeosansLight" panose="02000603020000020003" pitchFamily="2" charset="0"/>
            </a:endParaRPr>
          </a:p>
          <a:p>
            <a:pPr algn="ctr">
              <a:lnSpc>
                <a:spcPct val="150000"/>
              </a:lnSpc>
            </a:pP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  <a:hlinkClick r:id="rId3"/>
              </a:rPr>
              <a:t>Contato</a:t>
            </a:r>
            <a:endParaRPr lang="en-US" sz="1000" b="1" spc="90" dirty="0">
              <a:solidFill>
                <a:srgbClr val="F6F6F6"/>
              </a:solidFill>
              <a:latin typeface="GeosansLight" panose="020006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2324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7E1406-8E05-4039-8490-EE8EB4B4BDEC}"/>
              </a:ext>
            </a:extLst>
          </p:cNvPr>
          <p:cNvSpPr/>
          <p:nvPr/>
        </p:nvSpPr>
        <p:spPr>
          <a:xfrm>
            <a:off x="0" y="0"/>
            <a:ext cx="11159613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D98E65B-65E0-4BE6-B228-06D4A2218EDA}"/>
              </a:ext>
            </a:extLst>
          </p:cNvPr>
          <p:cNvSpPr txBox="1"/>
          <p:nvPr/>
        </p:nvSpPr>
        <p:spPr>
          <a:xfrm>
            <a:off x="678426" y="2340868"/>
            <a:ext cx="6905222" cy="4685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O princípio da eficiência é um aspecto fundamental da administração pública gerencial no Brasil. Este princípio orienta que os atos administrativos devem ser realizados com a máxima qualidade, competência e eficácia possível, visando o bem-estar da sociedade. (</a:t>
            </a:r>
            <a:r>
              <a:rPr lang="pt-BR" sz="1000" dirty="0">
                <a:hlinkClick r:id="rId2"/>
              </a:rPr>
              <a:t>O Princípio da Eficiência na Administração Pública | </a:t>
            </a:r>
            <a:r>
              <a:rPr lang="pt-BR" sz="1000" dirty="0" err="1">
                <a:hlinkClick r:id="rId2"/>
              </a:rPr>
              <a:t>Jusbrasil</a:t>
            </a:r>
            <a:r>
              <a:rPr lang="pt-BR" sz="1000" dirty="0">
                <a:solidFill>
                  <a:schemeClr val="bg1"/>
                </a:solidFill>
              </a:rPr>
              <a:t>)</a:t>
            </a:r>
          </a:p>
          <a:p>
            <a:pPr>
              <a:lnSpc>
                <a:spcPct val="150000"/>
              </a:lnSpc>
            </a:pPr>
            <a:endParaRPr lang="pt-BR" sz="1000" b="1" spc="90" dirty="0">
              <a:solidFill>
                <a:srgbClr val="F6F6F6"/>
              </a:solidFill>
              <a:latin typeface="GeosansLight" panose="02000603020000020003" pitchFamily="2" charset="0"/>
            </a:endParaRPr>
          </a:p>
          <a:p>
            <a:pPr>
              <a:lnSpc>
                <a:spcPct val="150000"/>
              </a:lnSpc>
            </a:pPr>
            <a:endParaRPr lang="en-US" sz="1000" spc="90" dirty="0">
              <a:solidFill>
                <a:srgbClr val="F6F6F6"/>
              </a:solidFill>
              <a:latin typeface="GeosansLight" panose="02000603020000020003" pitchFamily="2" charset="0"/>
            </a:endParaRPr>
          </a:p>
          <a:p>
            <a:pPr>
              <a:lnSpc>
                <a:spcPct val="150000"/>
              </a:lnSpc>
            </a:pPr>
            <a:r>
              <a:rPr lang="pt-BR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A focalização é frequentemente discutida no contexto de políticas de combate à pobreza no Brasil. As críticas principais recaem sobre intervenções específicas, pontuais e de curto prazo, focalizadas nos pobres visando alívio imediato da pobreza, em detrimento de um sistema de defesa e garantia de direitos universais ou de políticas que conjugam ações focais e universais de médio e longo prazo​. (</a:t>
            </a:r>
            <a:r>
              <a:rPr lang="pt-BR" sz="1000" dirty="0">
                <a:hlinkClick r:id="rId3"/>
              </a:rPr>
              <a:t>SciELO - Brasil - Política de combate à pobreza no Brasil, concepções e estratégias Política de combate à pobreza no Brasil, concepções e estratégias</a:t>
            </a:r>
            <a:endParaRPr lang="pt-BR" sz="1000" dirty="0">
              <a:solidFill>
                <a:srgbClr val="343541"/>
              </a:solidFill>
              <a:latin typeface="Söhne"/>
            </a:endParaRPr>
          </a:p>
          <a:p>
            <a:pPr>
              <a:lnSpc>
                <a:spcPct val="150000"/>
              </a:lnSpc>
            </a:pPr>
            <a:r>
              <a:rPr lang="pt-BR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)</a:t>
            </a:r>
            <a:br>
              <a:rPr lang="pt-BR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</a:br>
            <a:br>
              <a:rPr lang="pt-BR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</a:br>
            <a:r>
              <a:rPr lang="pt-BR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A discussão sobre a focalização de políticas públicas também envolve métodos de avaliação para identificar a população-alvo das políticas, como destacado em um artigo de 2007 intitulado "Focalização de políticas públicas: uma discussão sobre os métodos de avaliação da população-alvo"​​. (</a:t>
            </a:r>
            <a:r>
              <a:rPr lang="pt-BR" sz="1000" dirty="0">
                <a:hlinkClick r:id="rId4"/>
              </a:rPr>
              <a:t>(PDF) Focalização de políticas públicas: uma discussão sobre os métodos de avaliação da população-alvo (researchgate.net)</a:t>
            </a:r>
            <a:endParaRPr lang="pt-BR" sz="1000" dirty="0">
              <a:solidFill>
                <a:srgbClr val="343541"/>
              </a:solidFill>
              <a:latin typeface="Söhne"/>
            </a:endParaRPr>
          </a:p>
          <a:p>
            <a:pPr>
              <a:lnSpc>
                <a:spcPct val="150000"/>
              </a:lnSpc>
            </a:pPr>
            <a:r>
              <a:rPr lang="pt-BR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)</a:t>
            </a:r>
          </a:p>
          <a:p>
            <a:pPr>
              <a:lnSpc>
                <a:spcPct val="150000"/>
              </a:lnSpc>
            </a:pPr>
            <a:endParaRPr lang="pt-BR" sz="1000" b="1" spc="90" dirty="0">
              <a:solidFill>
                <a:srgbClr val="F6F6F6"/>
              </a:solidFill>
              <a:latin typeface="GeosansLight" panose="02000603020000020003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60C733-79A7-4E8E-BB89-B26A53F29C29}"/>
              </a:ext>
            </a:extLst>
          </p:cNvPr>
          <p:cNvSpPr txBox="1"/>
          <p:nvPr/>
        </p:nvSpPr>
        <p:spPr>
          <a:xfrm>
            <a:off x="678426" y="1020548"/>
            <a:ext cx="314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chemeClr val="bg1">
                    <a:lumMod val="95000"/>
                  </a:schemeClr>
                </a:solidFill>
                <a:latin typeface="Comfortaa" panose="00000800000000000000" pitchFamily="2" charset="0"/>
              </a:rPr>
              <a:t>Introdução</a:t>
            </a:r>
            <a:endParaRPr lang="en-US" sz="3200" b="1" dirty="0">
              <a:solidFill>
                <a:schemeClr val="bg1">
                  <a:lumMod val="95000"/>
                </a:schemeClr>
              </a:solidFill>
              <a:latin typeface="Comfortaa" panose="00000800000000000000" pitchFamily="2" charset="0"/>
            </a:endParaRPr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A2E2E9FE-BB49-8BD9-83F5-7503561DC365}"/>
              </a:ext>
            </a:extLst>
          </p:cNvPr>
          <p:cNvSpPr/>
          <p:nvPr/>
        </p:nvSpPr>
        <p:spPr>
          <a:xfrm>
            <a:off x="10125512" y="2340868"/>
            <a:ext cx="2066488" cy="2066488"/>
          </a:xfrm>
          <a:prstGeom prst="ellipse">
            <a:avLst/>
          </a:prstGeom>
          <a:solidFill>
            <a:srgbClr val="404040"/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EAB797DB-5203-6DB0-E363-301AAFE7E138}"/>
              </a:ext>
            </a:extLst>
          </p:cNvPr>
          <p:cNvSpPr/>
          <p:nvPr/>
        </p:nvSpPr>
        <p:spPr>
          <a:xfrm>
            <a:off x="10399358" y="2606873"/>
            <a:ext cx="1520510" cy="1520510"/>
          </a:xfrm>
          <a:prstGeom prst="ellipse">
            <a:avLst/>
          </a:prstGeom>
          <a:solidFill>
            <a:schemeClr val="bg1"/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8" name="Elipse 7">
            <a:extLst>
              <a:ext uri="{FF2B5EF4-FFF2-40B4-BE49-F238E27FC236}">
                <a16:creationId xmlns:a16="http://schemas.microsoft.com/office/drawing/2014/main" id="{E162553B-4AAE-7151-A649-78393AFA3A01}"/>
              </a:ext>
            </a:extLst>
          </p:cNvPr>
          <p:cNvSpPr/>
          <p:nvPr/>
        </p:nvSpPr>
        <p:spPr>
          <a:xfrm>
            <a:off x="10702428" y="2898387"/>
            <a:ext cx="912655" cy="912655"/>
          </a:xfrm>
          <a:prstGeom prst="ellipse">
            <a:avLst/>
          </a:prstGeom>
          <a:solidFill>
            <a:srgbClr val="404040"/>
          </a:solidFill>
          <a:ln>
            <a:solidFill>
              <a:srgbClr val="40404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>
                <a:solidFill>
                  <a:srgbClr val="C7B1B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20873553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B3C959D-567F-4588-BB54-CBF859788E89}"/>
              </a:ext>
            </a:extLst>
          </p:cNvPr>
          <p:cNvSpPr txBox="1"/>
          <p:nvPr/>
        </p:nvSpPr>
        <p:spPr>
          <a:xfrm>
            <a:off x="468701" y="2022157"/>
            <a:ext cx="4078132" cy="348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Restrição Fiscal e Focalização: No contexto de restrição fiscal crescente após 2014, as avaliações de políticas públicas no Brasil têm priorizado a eficiência dos programas e ações, o que pode estar relacionado com a necessidade de focalizar recursos em áreas prioritárias para maximizar o impacto das políticas públicas​​. (</a:t>
            </a:r>
            <a:r>
              <a:rPr lang="pt-BR" sz="1000" dirty="0">
                <a:hlinkClick r:id="rId2"/>
              </a:rPr>
              <a:t>SciELO - Brasil - Economia política e avaliação em políticas públicas no Brasil pós-2014 Economia política e avaliação em políticas públicas no Brasil pós-2014</a:t>
            </a:r>
            <a:r>
              <a:rPr lang="pt-BR" sz="1000" dirty="0"/>
              <a:t>)</a:t>
            </a:r>
          </a:p>
          <a:p>
            <a:pPr>
              <a:lnSpc>
                <a:spcPct val="150000"/>
              </a:lnSpc>
            </a:pPr>
            <a:endParaRPr lang="pt-BR" sz="1000" b="1" spc="90" dirty="0">
              <a:solidFill>
                <a:srgbClr val="404040"/>
              </a:solidFill>
              <a:latin typeface="GeosansLight" panose="02000603020000020003" pitchFamily="2" charset="0"/>
            </a:endParaRPr>
          </a:p>
          <a:p>
            <a:pPr>
              <a:lnSpc>
                <a:spcPct val="150000"/>
              </a:lnSpc>
            </a:pPr>
            <a:endParaRPr lang="en-US" sz="1000" spc="90" dirty="0">
              <a:solidFill>
                <a:srgbClr val="404040"/>
              </a:solidFill>
              <a:latin typeface="GeosansLight" panose="02000603020000020003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Dado o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cenário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de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escassez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de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recursos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e das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vantagens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da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focalização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é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possível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selecionar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municípios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de Minas Gerais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utilizando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aprendizando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de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máquina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não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supervisionado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? (</a:t>
            </a:r>
            <a:r>
              <a:rPr lang="en-US" sz="12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clusterização</a:t>
            </a:r>
            <a:r>
              <a:rPr lang="en-US" sz="12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)</a:t>
            </a:r>
            <a:endParaRPr lang="en-US" sz="1200" spc="90" dirty="0">
              <a:solidFill>
                <a:srgbClr val="404040"/>
              </a:solidFill>
              <a:latin typeface="GeosansLight" panose="02000603020000020003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3FD7A-FFCB-4F78-BB71-3B44F86088EB}"/>
              </a:ext>
            </a:extLst>
          </p:cNvPr>
          <p:cNvSpPr txBox="1"/>
          <p:nvPr/>
        </p:nvSpPr>
        <p:spPr>
          <a:xfrm>
            <a:off x="678426" y="1020548"/>
            <a:ext cx="314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404040"/>
                </a:solidFill>
                <a:latin typeface="Comfortaa" panose="00000800000000000000" pitchFamily="2" charset="0"/>
              </a:rPr>
              <a:t>Hipótese</a:t>
            </a:r>
            <a:endParaRPr lang="en-US" sz="3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  <p:pic>
        <p:nvPicPr>
          <p:cNvPr id="2" name="Espaço Reservado para Conteúdo 4" descr="Uma imagem contendo Mapa&#10;&#10;Descrição gerada automaticamente">
            <a:extLst>
              <a:ext uri="{FF2B5EF4-FFF2-40B4-BE49-F238E27FC236}">
                <a16:creationId xmlns:a16="http://schemas.microsoft.com/office/drawing/2014/main" id="{9F068523-F84D-1FE2-8108-38484D3A76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04" r="8519"/>
          <a:stretch/>
        </p:blipFill>
        <p:spPr>
          <a:xfrm>
            <a:off x="4664278" y="0"/>
            <a:ext cx="7527721" cy="6858000"/>
          </a:xfrm>
        </p:spPr>
      </p:pic>
    </p:spTree>
    <p:extLst>
      <p:ext uri="{BB962C8B-B14F-4D97-AF65-F5344CB8AC3E}">
        <p14:creationId xmlns:p14="http://schemas.microsoft.com/office/powerpoint/2010/main" val="21312656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4">
            <a:extLst>
              <a:ext uri="{FF2B5EF4-FFF2-40B4-BE49-F238E27FC236}">
                <a16:creationId xmlns:a16="http://schemas.microsoft.com/office/drawing/2014/main" id="{FB8613B3-4978-462C-4D92-334401530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712" y="713064"/>
            <a:ext cx="8376953" cy="55846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60F0FD-0366-4CBA-9E17-F50390B32ACD}"/>
              </a:ext>
            </a:extLst>
          </p:cNvPr>
          <p:cNvSpPr txBox="1"/>
          <p:nvPr/>
        </p:nvSpPr>
        <p:spPr>
          <a:xfrm>
            <a:off x="678426" y="1020548"/>
            <a:ext cx="314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404040"/>
                </a:solidFill>
                <a:latin typeface="Comfortaa" panose="00000800000000000000" pitchFamily="2" charset="0"/>
              </a:rPr>
              <a:t>Minas Gerais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2057A0-016F-49A0-8300-4F029AC307DB}"/>
              </a:ext>
            </a:extLst>
          </p:cNvPr>
          <p:cNvSpPr txBox="1"/>
          <p:nvPr/>
        </p:nvSpPr>
        <p:spPr>
          <a:xfrm>
            <a:off x="1247630" y="5139172"/>
            <a:ext cx="2960820" cy="991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Como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pode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ser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observado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pelo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mapa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os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municípios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mineiros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com o IPM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mais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elevado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se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concentram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na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região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norte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e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nordeste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geográfico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do Estado</a:t>
            </a:r>
            <a:endParaRPr lang="en-US" sz="1000" spc="90" dirty="0">
              <a:solidFill>
                <a:srgbClr val="404040"/>
              </a:solidFill>
              <a:latin typeface="GeosansLight" panose="02000603020000020003" pitchFamily="2" charset="0"/>
            </a:endParaRP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45BA7C02-9503-4AEF-80C2-B33C4CA438C5}"/>
              </a:ext>
            </a:extLst>
          </p:cNvPr>
          <p:cNvSpPr txBox="1"/>
          <p:nvPr/>
        </p:nvSpPr>
        <p:spPr>
          <a:xfrm>
            <a:off x="677359" y="4733072"/>
            <a:ext cx="3146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Distribuição</a:t>
            </a:r>
            <a:r>
              <a:rPr lang="en-US" sz="1200" b="1" dirty="0">
                <a:solidFill>
                  <a:srgbClr val="404040"/>
                </a:solidFill>
                <a:latin typeface="Comfortaa" panose="00000800000000000000" pitchFamily="2" charset="0"/>
              </a:rPr>
              <a:t> do IPM dos </a:t>
            </a:r>
            <a:r>
              <a:rPr lang="en-US" sz="1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Municípios</a:t>
            </a:r>
            <a:r>
              <a:rPr lang="en-US" sz="1200" b="1" dirty="0">
                <a:solidFill>
                  <a:srgbClr val="404040"/>
                </a:solidFill>
                <a:latin typeface="Comfortaa" panose="00000800000000000000" pitchFamily="2" charset="0"/>
              </a:rPr>
              <a:t> </a:t>
            </a:r>
            <a:r>
              <a:rPr lang="en-US" sz="1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Mineiros</a:t>
            </a:r>
            <a:endParaRPr lang="en-US" sz="1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7958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Conteúdo 4">
            <a:extLst>
              <a:ext uri="{FF2B5EF4-FFF2-40B4-BE49-F238E27FC236}">
                <a16:creationId xmlns:a16="http://schemas.microsoft.com/office/drawing/2014/main" id="{FB8613B3-4978-462C-4D92-3344015301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4712" y="713064"/>
            <a:ext cx="8376953" cy="558463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D60F0FD-0366-4CBA-9E17-F50390B32ACD}"/>
              </a:ext>
            </a:extLst>
          </p:cNvPr>
          <p:cNvSpPr txBox="1"/>
          <p:nvPr/>
        </p:nvSpPr>
        <p:spPr>
          <a:xfrm>
            <a:off x="678426" y="1020548"/>
            <a:ext cx="314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404040"/>
                </a:solidFill>
                <a:latin typeface="Comfortaa" panose="00000800000000000000" pitchFamily="2" charset="0"/>
              </a:rPr>
              <a:t>Minas Gerais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2057A0-016F-49A0-8300-4F029AC307DB}"/>
              </a:ext>
            </a:extLst>
          </p:cNvPr>
          <p:cNvSpPr txBox="1"/>
          <p:nvPr/>
        </p:nvSpPr>
        <p:spPr>
          <a:xfrm>
            <a:off x="1247630" y="5139172"/>
            <a:ext cx="2960820" cy="991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Como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pode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ser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observado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pelo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mapa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os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municípios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mineiros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com o IPM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mais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elevado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se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concentram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na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região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norte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e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nordeste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geográfico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do Estado</a:t>
            </a:r>
            <a:endParaRPr lang="en-US" sz="1000" spc="90" dirty="0">
              <a:solidFill>
                <a:srgbClr val="404040"/>
              </a:solidFill>
              <a:latin typeface="GeosansLight" panose="02000603020000020003" pitchFamily="2" charset="0"/>
            </a:endParaRP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45BA7C02-9503-4AEF-80C2-B33C4CA438C5}"/>
              </a:ext>
            </a:extLst>
          </p:cNvPr>
          <p:cNvSpPr txBox="1"/>
          <p:nvPr/>
        </p:nvSpPr>
        <p:spPr>
          <a:xfrm>
            <a:off x="677359" y="4733072"/>
            <a:ext cx="3146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Distribuição</a:t>
            </a:r>
            <a:r>
              <a:rPr lang="en-US" sz="1200" b="1" dirty="0">
                <a:solidFill>
                  <a:srgbClr val="404040"/>
                </a:solidFill>
                <a:latin typeface="Comfortaa" panose="00000800000000000000" pitchFamily="2" charset="0"/>
              </a:rPr>
              <a:t> do IPM dos </a:t>
            </a:r>
            <a:r>
              <a:rPr lang="en-US" sz="1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Municípios</a:t>
            </a:r>
            <a:r>
              <a:rPr lang="en-US" sz="1200" b="1" dirty="0">
                <a:solidFill>
                  <a:srgbClr val="404040"/>
                </a:solidFill>
                <a:latin typeface="Comfortaa" panose="00000800000000000000" pitchFamily="2" charset="0"/>
              </a:rPr>
              <a:t> </a:t>
            </a:r>
            <a:r>
              <a:rPr lang="en-US" sz="1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Mineiros</a:t>
            </a:r>
            <a:endParaRPr lang="en-US" sz="1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1529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60F0FD-0366-4CBA-9E17-F50390B32ACD}"/>
              </a:ext>
            </a:extLst>
          </p:cNvPr>
          <p:cNvSpPr txBox="1"/>
          <p:nvPr/>
        </p:nvSpPr>
        <p:spPr>
          <a:xfrm>
            <a:off x="9479559" y="1020548"/>
            <a:ext cx="314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Raças</a:t>
            </a:r>
            <a:endParaRPr lang="en-US" sz="3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2057A0-016F-49A0-8300-4F029AC307DB}"/>
              </a:ext>
            </a:extLst>
          </p:cNvPr>
          <p:cNvSpPr txBox="1"/>
          <p:nvPr/>
        </p:nvSpPr>
        <p:spPr>
          <a:xfrm>
            <a:off x="1247630" y="5139172"/>
            <a:ext cx="2960820" cy="1453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A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presença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pessoas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pobres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/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vulneráveis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é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maior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no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grupo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declarado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preto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/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parda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.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Adicionalmente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quando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olhamos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para o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grupo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dos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municípios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com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menor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IPM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percebemos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uma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predominância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dessas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raças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endParaRPr lang="en-US" sz="1000" spc="90" dirty="0">
              <a:solidFill>
                <a:srgbClr val="404040"/>
              </a:solidFill>
              <a:latin typeface="GeosansLight" panose="02000603020000020003" pitchFamily="2" charset="0"/>
            </a:endParaRP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45BA7C02-9503-4AEF-80C2-B33C4CA438C5}"/>
              </a:ext>
            </a:extLst>
          </p:cNvPr>
          <p:cNvSpPr txBox="1"/>
          <p:nvPr/>
        </p:nvSpPr>
        <p:spPr>
          <a:xfrm>
            <a:off x="677359" y="4733072"/>
            <a:ext cx="3146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404040"/>
                </a:solidFill>
                <a:latin typeface="Comfortaa" panose="00000800000000000000" pitchFamily="2" charset="0"/>
              </a:rPr>
              <a:t>IPM e </a:t>
            </a:r>
            <a:r>
              <a:rPr lang="en-US" sz="1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Raças</a:t>
            </a:r>
            <a:endParaRPr lang="en-US" sz="1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87A4136D-4256-EBF0-048C-8677AB957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3043898"/>
              </p:ext>
            </p:extLst>
          </p:nvPr>
        </p:nvGraphicFramePr>
        <p:xfrm>
          <a:off x="7239698" y="2203151"/>
          <a:ext cx="4479721" cy="266842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144662">
                  <a:extLst>
                    <a:ext uri="{9D8B030D-6E8A-4147-A177-3AD203B41FA5}">
                      <a16:colId xmlns:a16="http://schemas.microsoft.com/office/drawing/2014/main" val="1425712518"/>
                    </a:ext>
                  </a:extLst>
                </a:gridCol>
                <a:gridCol w="2335059">
                  <a:extLst>
                    <a:ext uri="{9D8B030D-6E8A-4147-A177-3AD203B41FA5}">
                      <a16:colId xmlns:a16="http://schemas.microsoft.com/office/drawing/2014/main" val="3618270389"/>
                    </a:ext>
                  </a:extLst>
                </a:gridCol>
              </a:tblGrid>
              <a:tr h="753136"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/>
                        <a:t>Raça declarada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dirty="0">
                          <a:effectLst/>
                        </a:rPr>
                        <a:t>Proporção Média de Pobres/Vulneráveis nos municípios mineiros</a:t>
                      </a:r>
                      <a:endParaRPr lang="pt-B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3259937"/>
                  </a:ext>
                </a:extLst>
              </a:tr>
              <a:tr h="3690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dirty="0">
                          <a:effectLst/>
                        </a:rPr>
                        <a:t>Amarela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dirty="0">
                          <a:effectLst/>
                        </a:rPr>
                        <a:t>0.409411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0664389"/>
                  </a:ext>
                </a:extLst>
              </a:tr>
              <a:tr h="3690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dirty="0">
                          <a:effectLst/>
                        </a:rPr>
                        <a:t>Branca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dirty="0">
                          <a:effectLst/>
                        </a:rPr>
                        <a:t>0.407832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474062"/>
                  </a:ext>
                </a:extLst>
              </a:tr>
              <a:tr h="3690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dirty="0">
                          <a:effectLst/>
                        </a:rPr>
                        <a:t>Indígena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dirty="0">
                          <a:effectLst/>
                        </a:rPr>
                        <a:t>0.362828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9545144"/>
                  </a:ext>
                </a:extLst>
              </a:tr>
              <a:tr h="3690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dirty="0">
                          <a:solidFill>
                            <a:srgbClr val="FF0000"/>
                          </a:solidFill>
                          <a:effectLst/>
                        </a:rPr>
                        <a:t>Parda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dirty="0">
                          <a:solidFill>
                            <a:srgbClr val="FF0000"/>
                          </a:solidFill>
                          <a:effectLst/>
                        </a:rPr>
                        <a:t>0.484149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539853"/>
                  </a:ext>
                </a:extLst>
              </a:tr>
              <a:tr h="3690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dirty="0">
                          <a:solidFill>
                            <a:srgbClr val="FF0000"/>
                          </a:solidFill>
                          <a:effectLst/>
                        </a:rPr>
                        <a:t>Preta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dirty="0">
                          <a:solidFill>
                            <a:srgbClr val="FF0000"/>
                          </a:solidFill>
                          <a:effectLst/>
                        </a:rPr>
                        <a:t>0.490043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8941337"/>
                  </a:ext>
                </a:extLst>
              </a:tr>
            </a:tbl>
          </a:graphicData>
        </a:graphic>
      </p:graphicFrame>
      <p:pic>
        <p:nvPicPr>
          <p:cNvPr id="7" name="Espaço Reservado para Conteúdo 4">
            <a:extLst>
              <a:ext uri="{FF2B5EF4-FFF2-40B4-BE49-F238E27FC236}">
                <a16:creationId xmlns:a16="http://schemas.microsoft.com/office/drawing/2014/main" id="{833C93CD-1A6C-471B-2EA4-47706116F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4836" y="690923"/>
            <a:ext cx="5154320" cy="3865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875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60F0FD-0366-4CBA-9E17-F50390B32ACD}"/>
              </a:ext>
            </a:extLst>
          </p:cNvPr>
          <p:cNvSpPr txBox="1"/>
          <p:nvPr/>
        </p:nvSpPr>
        <p:spPr>
          <a:xfrm>
            <a:off x="678426" y="1020548"/>
            <a:ext cx="314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Sexo</a:t>
            </a:r>
            <a:endParaRPr lang="en-US" sz="3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2057A0-016F-49A0-8300-4F029AC307DB}"/>
              </a:ext>
            </a:extLst>
          </p:cNvPr>
          <p:cNvSpPr txBox="1"/>
          <p:nvPr/>
        </p:nvSpPr>
        <p:spPr>
          <a:xfrm>
            <a:off x="1247630" y="5139172"/>
            <a:ext cx="2960820" cy="530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A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ocorrência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e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pobres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/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vulneráveis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é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ligeiramente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maior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entre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homens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.</a:t>
            </a:r>
            <a:endParaRPr lang="en-US" sz="1000" spc="90" dirty="0">
              <a:solidFill>
                <a:srgbClr val="404040"/>
              </a:solidFill>
              <a:latin typeface="GeosansLight" panose="02000603020000020003" pitchFamily="2" charset="0"/>
            </a:endParaRP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45BA7C02-9503-4AEF-80C2-B33C4CA438C5}"/>
              </a:ext>
            </a:extLst>
          </p:cNvPr>
          <p:cNvSpPr txBox="1"/>
          <p:nvPr/>
        </p:nvSpPr>
        <p:spPr>
          <a:xfrm>
            <a:off x="677359" y="4733072"/>
            <a:ext cx="3146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Sexo</a:t>
            </a:r>
            <a:r>
              <a:rPr lang="en-US" sz="1200" b="1" dirty="0">
                <a:solidFill>
                  <a:srgbClr val="404040"/>
                </a:solidFill>
                <a:latin typeface="Comfortaa" panose="00000800000000000000" pitchFamily="2" charset="0"/>
              </a:rPr>
              <a:t> e IPM</a:t>
            </a:r>
          </a:p>
        </p:txBody>
      </p: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9FD1E730-1659-6BC1-8781-1D64FF8D61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6880647"/>
              </p:ext>
            </p:extLst>
          </p:nvPr>
        </p:nvGraphicFramePr>
        <p:xfrm>
          <a:off x="488179" y="2050082"/>
          <a:ext cx="4479721" cy="1832132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144662">
                  <a:extLst>
                    <a:ext uri="{9D8B030D-6E8A-4147-A177-3AD203B41FA5}">
                      <a16:colId xmlns:a16="http://schemas.microsoft.com/office/drawing/2014/main" val="1425712518"/>
                    </a:ext>
                  </a:extLst>
                </a:gridCol>
                <a:gridCol w="2335059">
                  <a:extLst>
                    <a:ext uri="{9D8B030D-6E8A-4147-A177-3AD203B41FA5}">
                      <a16:colId xmlns:a16="http://schemas.microsoft.com/office/drawing/2014/main" val="3618270389"/>
                    </a:ext>
                  </a:extLst>
                </a:gridCol>
              </a:tblGrid>
              <a:tr h="753136"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/>
                        <a:t>Sexo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dirty="0">
                          <a:effectLst/>
                        </a:rPr>
                        <a:t>Proporção Média de Pobres/Vulneráveis nos municípios mineiros</a:t>
                      </a:r>
                      <a:endParaRPr lang="pt-B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3259937"/>
                  </a:ext>
                </a:extLst>
              </a:tr>
              <a:tr h="369092">
                <a:tc>
                  <a:txBody>
                    <a:bodyPr/>
                    <a:lstStyle/>
                    <a:p>
                      <a:pPr algn="ctr" fontAlgn="ctr"/>
                      <a:r>
                        <a:rPr lang="pt-BR" sz="1600" dirty="0">
                          <a:effectLst/>
                        </a:rPr>
                        <a:t>Homem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0.468074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pt-BR" sz="1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Calibri" panose="020F0502020204030204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0664389"/>
                  </a:ext>
                </a:extLst>
              </a:tr>
              <a:tr h="369092">
                <a:tc>
                  <a:txBody>
                    <a:bodyPr/>
                    <a:lstStyle/>
                    <a:p>
                      <a:pPr algn="ctr" fontAlgn="ctr"/>
                      <a:r>
                        <a:rPr kumimoji="0" lang="pt-BR" sz="16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Mulher </a:t>
                      </a:r>
                      <a:endParaRPr lang="pt-BR" sz="160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pt-BR" sz="1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+mn-ea"/>
                          <a:cs typeface="+mn-cs"/>
                        </a:rPr>
                        <a:t>0.438395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474062"/>
                  </a:ext>
                </a:extLst>
              </a:tr>
            </a:tbl>
          </a:graphicData>
        </a:graphic>
      </p:graphicFrame>
      <p:pic>
        <p:nvPicPr>
          <p:cNvPr id="10" name="Imagem 9" descr="Gráfico, Gráfico de barras&#10;&#10;Descrição gerada automaticamente">
            <a:extLst>
              <a:ext uri="{FF2B5EF4-FFF2-40B4-BE49-F238E27FC236}">
                <a16:creationId xmlns:a16="http://schemas.microsoft.com/office/drawing/2014/main" id="{1430B219-06FD-615D-4442-86B3D8881B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9786" y="1149292"/>
            <a:ext cx="6618479" cy="386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678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D60F0FD-0366-4CBA-9E17-F50390B32ACD}"/>
              </a:ext>
            </a:extLst>
          </p:cNvPr>
          <p:cNvSpPr txBox="1"/>
          <p:nvPr/>
        </p:nvSpPr>
        <p:spPr>
          <a:xfrm>
            <a:off x="9479559" y="1020548"/>
            <a:ext cx="314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Raças</a:t>
            </a:r>
            <a:endParaRPr lang="en-US" sz="3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B2057A0-016F-49A0-8300-4F029AC307DB}"/>
              </a:ext>
            </a:extLst>
          </p:cNvPr>
          <p:cNvSpPr txBox="1"/>
          <p:nvPr/>
        </p:nvSpPr>
        <p:spPr>
          <a:xfrm>
            <a:off x="1247630" y="5139172"/>
            <a:ext cx="2960820" cy="5301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A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presença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pessoas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pobres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/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vulneráveis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é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maior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no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grupo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declarado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preto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/</a:t>
            </a:r>
            <a:r>
              <a:rPr lang="en-US" sz="1000" b="1" spc="90" dirty="0" err="1">
                <a:solidFill>
                  <a:srgbClr val="404040"/>
                </a:solidFill>
                <a:latin typeface="GeosansLight" panose="02000603020000020003" pitchFamily="2" charset="0"/>
              </a:rPr>
              <a:t>parda</a:t>
            </a:r>
            <a:r>
              <a:rPr lang="en-US" sz="1000" b="1" spc="90" dirty="0">
                <a:solidFill>
                  <a:srgbClr val="404040"/>
                </a:solidFill>
                <a:latin typeface="GeosansLight" panose="02000603020000020003" pitchFamily="2" charset="0"/>
              </a:rPr>
              <a:t>. </a:t>
            </a:r>
            <a:endParaRPr lang="en-US" sz="1000" spc="90" dirty="0">
              <a:solidFill>
                <a:srgbClr val="404040"/>
              </a:solidFill>
              <a:latin typeface="GeosansLight" panose="02000603020000020003" pitchFamily="2" charset="0"/>
            </a:endParaRPr>
          </a:p>
        </p:txBody>
      </p:sp>
      <p:sp>
        <p:nvSpPr>
          <p:cNvPr id="439" name="TextBox 438">
            <a:extLst>
              <a:ext uri="{FF2B5EF4-FFF2-40B4-BE49-F238E27FC236}">
                <a16:creationId xmlns:a16="http://schemas.microsoft.com/office/drawing/2014/main" id="{45BA7C02-9503-4AEF-80C2-B33C4CA438C5}"/>
              </a:ext>
            </a:extLst>
          </p:cNvPr>
          <p:cNvSpPr txBox="1"/>
          <p:nvPr/>
        </p:nvSpPr>
        <p:spPr>
          <a:xfrm>
            <a:off x="677359" y="4733072"/>
            <a:ext cx="314632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rgbClr val="404040"/>
                </a:solidFill>
                <a:latin typeface="Comfortaa" panose="00000800000000000000" pitchFamily="2" charset="0"/>
              </a:rPr>
              <a:t>IPM e </a:t>
            </a:r>
            <a:r>
              <a:rPr lang="en-US" sz="1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Raças</a:t>
            </a:r>
            <a:endParaRPr lang="en-US" sz="1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  <p:graphicFrame>
        <p:nvGraphicFramePr>
          <p:cNvPr id="6" name="Tabela 5">
            <a:extLst>
              <a:ext uri="{FF2B5EF4-FFF2-40B4-BE49-F238E27FC236}">
                <a16:creationId xmlns:a16="http://schemas.microsoft.com/office/drawing/2014/main" id="{87A4136D-4256-EBF0-048C-8677AB9576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5734032"/>
              </p:ext>
            </p:extLst>
          </p:nvPr>
        </p:nvGraphicFramePr>
        <p:xfrm>
          <a:off x="7239698" y="2203151"/>
          <a:ext cx="4479721" cy="2299328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2144662">
                  <a:extLst>
                    <a:ext uri="{9D8B030D-6E8A-4147-A177-3AD203B41FA5}">
                      <a16:colId xmlns:a16="http://schemas.microsoft.com/office/drawing/2014/main" val="1425712518"/>
                    </a:ext>
                  </a:extLst>
                </a:gridCol>
                <a:gridCol w="2335059">
                  <a:extLst>
                    <a:ext uri="{9D8B030D-6E8A-4147-A177-3AD203B41FA5}">
                      <a16:colId xmlns:a16="http://schemas.microsoft.com/office/drawing/2014/main" val="3618270389"/>
                    </a:ext>
                  </a:extLst>
                </a:gridCol>
              </a:tblGrid>
              <a:tr h="753136"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/>
                        <a:t>Raça declarada + sexo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dirty="0">
                          <a:effectLst/>
                        </a:rPr>
                        <a:t>Proporção Média de Pobres/Vulneráveis nos municípios mineiros</a:t>
                      </a:r>
                      <a:endParaRPr lang="pt-BR" sz="1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3259937"/>
                  </a:ext>
                </a:extLst>
              </a:tr>
              <a:tr h="369092">
                <a:tc>
                  <a:txBody>
                    <a:bodyPr/>
                    <a:lstStyle/>
                    <a:p>
                      <a:pPr algn="ctr" fontAlgn="ctr"/>
                      <a:r>
                        <a:rPr lang="pt-BR" dirty="0">
                          <a:effectLst/>
                        </a:rPr>
                        <a:t>Homem branco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dirty="0">
                          <a:effectLst/>
                        </a:rPr>
                        <a:t>0.424580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30664389"/>
                  </a:ext>
                </a:extLst>
              </a:tr>
              <a:tr h="369092">
                <a:tc>
                  <a:txBody>
                    <a:bodyPr/>
                    <a:lstStyle/>
                    <a:p>
                      <a:pPr algn="ctr" fontAlgn="ctr"/>
                      <a:r>
                        <a:rPr lang="pt-BR" dirty="0">
                          <a:effectLst/>
                        </a:rPr>
                        <a:t>Mulher branca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dirty="0">
                          <a:effectLst/>
                        </a:rPr>
                        <a:t>0.391172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1474062"/>
                  </a:ext>
                </a:extLst>
              </a:tr>
              <a:tr h="369092">
                <a:tc>
                  <a:txBody>
                    <a:bodyPr/>
                    <a:lstStyle/>
                    <a:p>
                      <a:pPr algn="ctr" fontAlgn="ctr"/>
                      <a:r>
                        <a:rPr lang="pt-BR">
                          <a:effectLst/>
                        </a:rPr>
                        <a:t>Homem negro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dirty="0">
                          <a:solidFill>
                            <a:srgbClr val="FF0000"/>
                          </a:solidFill>
                          <a:effectLst/>
                        </a:rPr>
                        <a:t>0.497121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9545144"/>
                  </a:ext>
                </a:extLst>
              </a:tr>
              <a:tr h="369092">
                <a:tc>
                  <a:txBody>
                    <a:bodyPr/>
                    <a:lstStyle/>
                    <a:p>
                      <a:pPr algn="ctr" fontAlgn="ctr"/>
                      <a:r>
                        <a:rPr lang="pt-BR">
                          <a:effectLst/>
                        </a:rPr>
                        <a:t>Mulher negra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pt-BR" dirty="0">
                          <a:solidFill>
                            <a:srgbClr val="FF0000"/>
                          </a:solidFill>
                          <a:effectLst/>
                        </a:rPr>
                        <a:t>0.475476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81539853"/>
                  </a:ext>
                </a:extLst>
              </a:tr>
            </a:tbl>
          </a:graphicData>
        </a:graphic>
      </p:graphicFrame>
      <p:pic>
        <p:nvPicPr>
          <p:cNvPr id="3" name="Imagem 2" descr="Gráfico de barras&#10;&#10;Descrição gerada automaticamente com confiança média">
            <a:extLst>
              <a:ext uri="{FF2B5EF4-FFF2-40B4-BE49-F238E27FC236}">
                <a16:creationId xmlns:a16="http://schemas.microsoft.com/office/drawing/2014/main" id="{346A0A79-902E-819F-03B2-CCCA163B5E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73" y="325049"/>
            <a:ext cx="6181498" cy="4120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3365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CC3F913-EEC9-4AE8-954A-C05698436756}"/>
              </a:ext>
            </a:extLst>
          </p:cNvPr>
          <p:cNvSpPr/>
          <p:nvPr/>
        </p:nvSpPr>
        <p:spPr>
          <a:xfrm>
            <a:off x="0" y="3426541"/>
            <a:ext cx="12192000" cy="3431459"/>
          </a:xfrm>
          <a:prstGeom prst="rect">
            <a:avLst/>
          </a:prstGeom>
          <a:solidFill>
            <a:srgbClr val="C7B1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E7C1388-9B10-417F-A6F9-F1203E0FED59}"/>
              </a:ext>
            </a:extLst>
          </p:cNvPr>
          <p:cNvSpPr txBox="1"/>
          <p:nvPr/>
        </p:nvSpPr>
        <p:spPr>
          <a:xfrm>
            <a:off x="5604387" y="3662360"/>
            <a:ext cx="4729316" cy="21459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sz="1000" spc="90" dirty="0">
              <a:solidFill>
                <a:srgbClr val="F6F6F6"/>
              </a:solidFill>
              <a:latin typeface="GeosansLight" panose="02000603020000020003" pitchFamily="2" charset="0"/>
            </a:endParaRPr>
          </a:p>
          <a:p>
            <a:pPr>
              <a:lnSpc>
                <a:spcPct val="150000"/>
              </a:lnSpc>
            </a:pP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Foi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realizada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a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clusterização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com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método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k-means com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os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seguintes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dados:</a:t>
            </a:r>
            <a:b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</a:b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1 – IPM,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Proporção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Pretos_pardos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,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Componente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educação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do IPM</a:t>
            </a:r>
            <a:b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</a:b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2 – IPM,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Proporção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Pretos_pardos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,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Componente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Saúde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do IPM</a:t>
            </a:r>
            <a:b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</a:b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3 – IPM,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Proporção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Pretos_pardos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,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Componente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Trabalho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do IPM</a:t>
            </a:r>
            <a:b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</a:b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4 – IPM,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Proporção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Pretos_pardos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,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Componente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de </a:t>
            </a:r>
            <a:r>
              <a:rPr lang="en-US" sz="1000" b="1" spc="90" dirty="0" err="1">
                <a:solidFill>
                  <a:srgbClr val="F6F6F6"/>
                </a:solidFill>
                <a:latin typeface="GeosansLight" panose="02000603020000020003" pitchFamily="2" charset="0"/>
              </a:rPr>
              <a:t>Padrão</a:t>
            </a:r>
            <a:r>
              <a:rPr lang="en-US" sz="1000" b="1" spc="90" dirty="0">
                <a:solidFill>
                  <a:srgbClr val="F6F6F6"/>
                </a:solidFill>
                <a:latin typeface="GeosansLight" panose="02000603020000020003" pitchFamily="2" charset="0"/>
              </a:rPr>
              <a:t> de Vida do IPM</a:t>
            </a:r>
            <a:endParaRPr lang="en-US" sz="1000" spc="90" dirty="0">
              <a:solidFill>
                <a:srgbClr val="F6F6F6"/>
              </a:solidFill>
              <a:latin typeface="GeosansLight" panose="02000603020000020003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60D346C-389A-4D48-8C2A-DB6FE6596F64}"/>
              </a:ext>
            </a:extLst>
          </p:cNvPr>
          <p:cNvSpPr txBox="1"/>
          <p:nvPr/>
        </p:nvSpPr>
        <p:spPr>
          <a:xfrm>
            <a:off x="5604387" y="2431469"/>
            <a:ext cx="31463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>
                <a:solidFill>
                  <a:srgbClr val="404040"/>
                </a:solidFill>
                <a:latin typeface="Comfortaa" panose="00000800000000000000" pitchFamily="2" charset="0"/>
              </a:rPr>
              <a:t>Metodologia</a:t>
            </a:r>
            <a:endParaRPr lang="en-US" sz="3200" b="1" dirty="0">
              <a:solidFill>
                <a:srgbClr val="404040"/>
              </a:solidFill>
              <a:latin typeface="Comfortaa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35635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872</Words>
  <Application>Microsoft Office PowerPoint</Application>
  <PresentationFormat>Widescreen</PresentationFormat>
  <Paragraphs>76</Paragraphs>
  <Slides>16</Slides>
  <Notes>0</Notes>
  <HiddenSlides>0</HiddenSlides>
  <MMClips>0</MMClips>
  <ScaleCrop>false</ScaleCrop>
  <HeadingPairs>
    <vt:vector size="8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Comfortaa</vt:lpstr>
      <vt:lpstr>GeosansLight</vt:lpstr>
      <vt:lpstr>Söhne</vt:lpstr>
      <vt:lpstr>Office Theme</vt:lpstr>
      <vt:lpstr>Objeto de Shell de Gerenciador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Permana Maliq</dc:creator>
  <cp:lastModifiedBy>Tulio Lopes</cp:lastModifiedBy>
  <cp:revision>35</cp:revision>
  <dcterms:created xsi:type="dcterms:W3CDTF">2019-07-16T11:54:57Z</dcterms:created>
  <dcterms:modified xsi:type="dcterms:W3CDTF">2023-10-27T19:05:11Z</dcterms:modified>
</cp:coreProperties>
</file>

<file path=docProps/thumbnail.jpeg>
</file>